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y="5143500" cx="9144000"/>
  <p:notesSz cx="6858000" cy="9144000"/>
  <p:embeddedFontLst>
    <p:embeddedFont>
      <p:font typeface="Quattrocento"/>
      <p:regular r:id="rId66"/>
      <p:bold r:id="rId67"/>
    </p:embeddedFont>
    <p:embeddedFont>
      <p:font typeface="Roboto"/>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F4726CE-F2CC-48BA-8858-91A1C45E0873}">
  <a:tblStyle styleId="{3F4726CE-F2CC-48BA-8858-91A1C45E087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Quattrocento-regular.fntdata"/><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oboto-regular.fntdata"/><Relationship Id="rId23" Type="http://schemas.openxmlformats.org/officeDocument/2006/relationships/slide" Target="slides/slide17.xml"/><Relationship Id="rId67" Type="http://schemas.openxmlformats.org/officeDocument/2006/relationships/font" Target="fonts/Quattrocento-bold.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fdacb2af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fdacb2af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Sandi to include info from Psych report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5000022db9_5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000022db9_5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4d0b23863b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4d0b23863b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Contingency planning - mental flexibility (if A doesn’t work, try B)</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4d0b23863b_56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4d0b23863b_56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d0b23863b_56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4d0b23863b_56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4d0b23863b_56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4d0b23863b_56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4d0b23863b_56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4d0b23863b_56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4d0b23863b_56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4d0b23863b_56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000022db9_5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000022db9_5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4fdacb2af5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4fdacb2af5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Marbea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4fdacb2af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4fdacb2af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fdacb2af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fdacb2af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000022db9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5000022db9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4fdacb2af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4fdacb2af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5000022db9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5000022db9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000022db9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5000022db9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51e5f4111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1e5f4111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000022db9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5000022db9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51e90215c9_1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1e90215c9_1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5000022db9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5000022db9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4fdacb2af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4fdacb2af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4d0b23863b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4d0b23863b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51e5f4111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51e5f4111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Boardmaker online - Kelly’s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4d0b23863b_56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4d0b23863b_56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51e5f4111d_119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51e5f4111d_119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4fdacb2af5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4fdacb2af5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4d0b2386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4d0b2386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4d0b23863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4d0b23863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4d0b23863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4d0b23863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Teaches self-advocacy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4d0b23863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4d0b23863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4d0b23863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4d0b23863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4d0b23863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4d0b23863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Tool verses Toy!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4fdacb2af5_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4fdacb2af5_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4d0b23863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4d0b23863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4d0b23863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4d0b23863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4d0b23863b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4d0b23863b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4d0b23863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4d0b23863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4d0b23863b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4d0b23863b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4d0b23863b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4d0b23863b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4d0b23863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4d0b23863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51e90215c9_1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51e90215c9_1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
            </a:r>
            <a:r>
              <a:rPr lang="en"/>
              <a:t>arie Kondo; Tidying Up (Netflix)</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51e90215c9_1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51e90215c9_1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51e90215c9_1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51e90215c9_1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4fdacb2a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4fdacb2a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4fdacb2af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4fdacb2af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51e5f4111d_119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51e5f4111d_119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51e5f4111d_119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51e5f4111d_119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51e5f4111d_119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51e5f4111d_119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51e5f4111d_119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51e5f4111d_119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I</a:t>
            </a:r>
            <a:r>
              <a:rPr lang="en" sz="1800">
                <a:solidFill>
                  <a:schemeClr val="dk1"/>
                </a:solidFill>
              </a:rPr>
              <a:t>ncrease awareness &amp; insight: self-assess,self-manage &amp; self advocate.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4fdacb2af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4fdacb2af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4d0b23863b_56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4d0b23863b_56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4d0b23863b_56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4d0b23863b_56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g4d0b23863b_56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4d0b23863b_56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51e90215c9_1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51e90215c9_1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4fdacb2af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4fdacb2af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4d0b23863b_56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4d0b23863b_56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Elementary school teacher is the Executor: who organizes and direct the system. (color coded classroom- next slide)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51e5f4111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51e5f4111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some students, the uber color coding serves as a model for future </a:t>
            </a:r>
            <a:r>
              <a:rPr lang="en"/>
              <a:t>organization</a:t>
            </a:r>
            <a:r>
              <a:rPr lang="en"/>
              <a:t>. For other students, they hit middle school and the </a:t>
            </a:r>
            <a:r>
              <a:rPr lang="en"/>
              <a:t>wheels</a:t>
            </a:r>
            <a:r>
              <a:rPr lang="en"/>
              <a:t> come off of the bus. There is a new class every 42 minutes, a locker schedule, more students lend more confusion and distractions.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4fdacb2af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4fdacb2af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ncbi.nlm.nih.gov/pubmed/18799345"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brainline.org/article/school-based-assessment-executive-functions#main-menu"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brainline.org/article/school-based-assessment-executive-functions#main-men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brainline.org/article/school-based-assessment-executive-functions#main-menu"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brainline.org/article/school-based-assessment-executive-functions#main-men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brainline.org/article/school-based-assessment-executive-functions#main-men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brainline.org/article/school-based-assessment-executive-functions#main-menu"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hyperlink" Target="http://www.joyzabala.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atpp.pbworks.com/f/Sec8-Organization-Form.pdf" TargetMode="External"/><Relationship Id="rId4" Type="http://schemas.openxmlformats.org/officeDocument/2006/relationships/hyperlink" Target="http://atpp.pbworks.com/f/Sec8-Organization-Form.pdf" TargetMode="External"/><Relationship Id="rId5" Type="http://schemas.openxmlformats.org/officeDocument/2006/relationships/hyperlink" Target="http://atpp.pbworks.com/f/Sec8-Organization-Form.pdf" TargetMode="External"/><Relationship Id="rId6" Type="http://schemas.openxmlformats.org/officeDocument/2006/relationships/hyperlink" Target="https://assistedtechnology.weebly.com/uploads/3/4/1/9/3419723/organization_inventory.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www.wati.org/wp-content/uploads/2017/10/Ch9-Organization.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jpg"/><Relationship Id="rId4" Type="http://schemas.openxmlformats.org/officeDocument/2006/relationships/image" Target="../media/image10.jp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2.jpg"/><Relationship Id="rId4" Type="http://schemas.openxmlformats.org/officeDocument/2006/relationships/hyperlink" Target="http://www.online-stopwatch.com" TargetMode="External"/><Relationship Id="rId5"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youtu.be/efCq_vHUMq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education.wm.edu/centers/ttac/documents/packets/graphicorganizers.pdf" TargetMode="External"/><Relationship Id="rId4" Type="http://schemas.openxmlformats.org/officeDocument/2006/relationships/hyperlink" Target="http://aem.cast.org/about/publications/2003/ncac-graphic-organizers-udl.html#.XIA1JHpKg_U" TargetMode="External"/><Relationship Id="rId5"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www.youtube.com/watch?v=YnbhLStChMc" TargetMode="Externa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1.jp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0.jpg"/><Relationship Id="rId4"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developingchild.harvard.edu/science/key-concepts/executive-function/" TargetMode="External"/><Relationship Id="rId4" Type="http://schemas.openxmlformats.org/officeDocument/2006/relationships/hyperlink" Target="https://www.ncbi.nlm.nih.gov/pubmed/18799345"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hyperlink" Target="http://www.imdetermined.com"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2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mailto:Marbea.tammaro@apsva.us" TargetMode="External"/><Relationship Id="rId4" Type="http://schemas.openxmlformats.org/officeDocument/2006/relationships/hyperlink" Target="mailto:Sandra.stoppel@apsva.us" TargetMode="External"/><Relationship Id="rId5" Type="http://schemas.openxmlformats.org/officeDocument/2006/relationships/hyperlink" Target="mailto:Lauren.bonnet@apsva.us" TargetMode="External"/><Relationship Id="rId6"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80750" y="204450"/>
            <a:ext cx="8520600" cy="274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From Sticky Notes to Making it Stick: </a:t>
            </a:r>
            <a:r>
              <a:rPr lang="en" sz="3600"/>
              <a:t>Executive</a:t>
            </a:r>
            <a:r>
              <a:rPr lang="en" sz="3600"/>
              <a:t> Functioning and Organizational Strategies to Support Student Success </a:t>
            </a:r>
            <a:endParaRPr sz="3600"/>
          </a:p>
        </p:txBody>
      </p:sp>
      <p:sp>
        <p:nvSpPr>
          <p:cNvPr id="55" name="Google Shape;55;p13"/>
          <p:cNvSpPr txBox="1"/>
          <p:nvPr>
            <p:ph idx="1" type="subTitle"/>
          </p:nvPr>
        </p:nvSpPr>
        <p:spPr>
          <a:xfrm>
            <a:off x="311700" y="3541625"/>
            <a:ext cx="8520600" cy="144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Lauren Bonnet, PhD, CCC-SLP</a:t>
            </a:r>
            <a:endParaRPr sz="2400"/>
          </a:p>
          <a:p>
            <a:pPr indent="0" lvl="0" marL="0" rtl="0" algn="ctr">
              <a:spcBef>
                <a:spcPts val="0"/>
              </a:spcBef>
              <a:spcAft>
                <a:spcPts val="0"/>
              </a:spcAft>
              <a:buNone/>
            </a:pPr>
            <a:r>
              <a:rPr lang="en" sz="2400"/>
              <a:t>Sandi Stoppel, OTR/L</a:t>
            </a:r>
            <a:endParaRPr sz="2400"/>
          </a:p>
          <a:p>
            <a:pPr indent="0" lvl="0" marL="0" rtl="0" algn="ctr">
              <a:spcBef>
                <a:spcPts val="0"/>
              </a:spcBef>
              <a:spcAft>
                <a:spcPts val="0"/>
              </a:spcAft>
              <a:buNone/>
            </a:pPr>
            <a:r>
              <a:rPr lang="en" sz="2400"/>
              <a:t>Marbea Tammaro, MEd, OTR/L</a:t>
            </a:r>
            <a:endParaRPr sz="2400"/>
          </a:p>
          <a:p>
            <a:pPr indent="0" lvl="0" marL="0" rtl="0" algn="ctr">
              <a:spcBef>
                <a:spcPts val="0"/>
              </a:spcBef>
              <a:spcAft>
                <a:spcPts val="0"/>
              </a:spcAft>
              <a:buNone/>
            </a:pPr>
            <a:r>
              <a:rPr lang="en" sz="2400"/>
              <a:t>Arlington Public Schools</a:t>
            </a:r>
            <a:endParaRPr sz="2400"/>
          </a:p>
        </p:txBody>
      </p:sp>
      <p:pic>
        <p:nvPicPr>
          <p:cNvPr id="56" name="Google Shape;56;p13"/>
          <p:cNvPicPr preferRelativeResize="0"/>
          <p:nvPr/>
        </p:nvPicPr>
        <p:blipFill>
          <a:blip r:embed="rId3">
            <a:alphaModFix/>
          </a:blip>
          <a:stretch>
            <a:fillRect/>
          </a:stretch>
        </p:blipFill>
        <p:spPr>
          <a:xfrm>
            <a:off x="7302275" y="3685362"/>
            <a:ext cx="1157624" cy="1157624"/>
          </a:xfrm>
          <a:prstGeom prst="rect">
            <a:avLst/>
          </a:prstGeom>
          <a:noFill/>
          <a:ln>
            <a:noFill/>
          </a:ln>
        </p:spPr>
      </p:pic>
      <p:pic>
        <p:nvPicPr>
          <p:cNvPr id="57" name="Google Shape;57;p13"/>
          <p:cNvPicPr preferRelativeResize="0"/>
          <p:nvPr/>
        </p:nvPicPr>
        <p:blipFill>
          <a:blip r:embed="rId4">
            <a:alphaModFix/>
          </a:blip>
          <a:stretch>
            <a:fillRect/>
          </a:stretch>
        </p:blipFill>
        <p:spPr>
          <a:xfrm>
            <a:off x="180750" y="3741900"/>
            <a:ext cx="1993901" cy="913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Educational Impact - Evidence/Support</a:t>
            </a:r>
            <a:endParaRPr/>
          </a:p>
        </p:txBody>
      </p:sp>
      <p:sp>
        <p:nvSpPr>
          <p:cNvPr id="110" name="Google Shape;110;p22"/>
          <p:cNvSpPr txBox="1"/>
          <p:nvPr>
            <p:ph idx="1" type="body"/>
          </p:nvPr>
        </p:nvSpPr>
        <p:spPr>
          <a:xfrm>
            <a:off x="311700" y="1118550"/>
            <a:ext cx="8520600" cy="382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What testing information might give more info about student? </a:t>
            </a:r>
            <a:endParaRPr/>
          </a:p>
          <a:p>
            <a:pPr indent="0" lvl="0" marL="0" rtl="0" algn="l">
              <a:spcBef>
                <a:spcPts val="1600"/>
              </a:spcBef>
              <a:spcAft>
                <a:spcPts val="0"/>
              </a:spcAft>
              <a:buNone/>
            </a:pPr>
            <a:r>
              <a:rPr i="1" lang="en" sz="1600">
                <a:solidFill>
                  <a:srgbClr val="3C3B3B"/>
                </a:solidFill>
              </a:rPr>
              <a:t>School Psychologists use checklists/rating scales as the “Gold Standard” to assess in the area of executive functioning; </a:t>
            </a:r>
            <a:endParaRPr i="1" sz="1600">
              <a:solidFill>
                <a:srgbClr val="3C3B3B"/>
              </a:solidFill>
            </a:endParaRPr>
          </a:p>
          <a:p>
            <a:pPr indent="0" lvl="0" marL="0" rtl="0" algn="l">
              <a:spcBef>
                <a:spcPts val="1500"/>
              </a:spcBef>
              <a:spcAft>
                <a:spcPts val="0"/>
              </a:spcAft>
              <a:buNone/>
            </a:pPr>
            <a:r>
              <a:rPr b="1" i="1" lang="en" sz="1600">
                <a:solidFill>
                  <a:srgbClr val="3C3B3B"/>
                </a:solidFill>
                <a:highlight>
                  <a:srgbClr val="FFFFFF"/>
                </a:highlight>
              </a:rPr>
              <a:t>Behavior Rating Index of Executive Function (BRIEF)-</a:t>
            </a:r>
            <a:r>
              <a:rPr lang="en" sz="1600">
                <a:solidFill>
                  <a:srgbClr val="3C3B3B"/>
                </a:solidFill>
                <a:highlight>
                  <a:srgbClr val="FFFFFF"/>
                </a:highlight>
              </a:rPr>
              <a:t>global score and index scores on behavioral regulation (with the scales: Inhibit, Shift, and Emotional control scales) and a Metacognition Index (with scale scores of initiate, working memory, plan/organize, organization of materials and monitor).</a:t>
            </a:r>
            <a:endParaRPr sz="1600">
              <a:solidFill>
                <a:srgbClr val="3C3B3B"/>
              </a:solidFill>
              <a:highlight>
                <a:srgbClr val="FFFFFF"/>
              </a:highlight>
            </a:endParaRPr>
          </a:p>
          <a:p>
            <a:pPr indent="0" lvl="0" marL="0" rtl="0" algn="l">
              <a:spcBef>
                <a:spcPts val="1500"/>
              </a:spcBef>
              <a:spcAft>
                <a:spcPts val="0"/>
              </a:spcAft>
              <a:buNone/>
            </a:pPr>
            <a:r>
              <a:rPr b="1" i="1" lang="en" sz="1600">
                <a:solidFill>
                  <a:srgbClr val="3C3B3B"/>
                </a:solidFill>
                <a:highlight>
                  <a:srgbClr val="FFFFFF"/>
                </a:highlight>
              </a:rPr>
              <a:t>Conner’s </a:t>
            </a:r>
            <a:r>
              <a:rPr lang="en" sz="1600">
                <a:solidFill>
                  <a:srgbClr val="222222"/>
                </a:solidFill>
                <a:highlight>
                  <a:srgbClr val="FFFFFF"/>
                </a:highlight>
                <a:latin typeface="Roboto"/>
                <a:ea typeface="Roboto"/>
                <a:cs typeface="Roboto"/>
                <a:sym typeface="Roboto"/>
              </a:rPr>
              <a:t>The </a:t>
            </a:r>
            <a:r>
              <a:rPr b="1" lang="en" sz="1600">
                <a:solidFill>
                  <a:srgbClr val="222222"/>
                </a:solidFill>
                <a:highlight>
                  <a:srgbClr val="FFFFFF"/>
                </a:highlight>
                <a:latin typeface="Roboto"/>
                <a:ea typeface="Roboto"/>
                <a:cs typeface="Roboto"/>
                <a:sym typeface="Roboto"/>
              </a:rPr>
              <a:t>Conners</a:t>
            </a:r>
            <a:r>
              <a:rPr lang="en" sz="1600">
                <a:solidFill>
                  <a:srgbClr val="222222"/>
                </a:solidFill>
                <a:highlight>
                  <a:srgbClr val="FFFFFF"/>
                </a:highlight>
                <a:latin typeface="Roboto"/>
                <a:ea typeface="Roboto"/>
                <a:cs typeface="Roboto"/>
                <a:sym typeface="Roboto"/>
              </a:rPr>
              <a:t> Comprehensive Behavior </a:t>
            </a:r>
            <a:r>
              <a:rPr b="1" lang="en" sz="1600">
                <a:solidFill>
                  <a:srgbClr val="222222"/>
                </a:solidFill>
                <a:highlight>
                  <a:srgbClr val="FFFFFF"/>
                </a:highlight>
                <a:latin typeface="Roboto"/>
                <a:ea typeface="Roboto"/>
                <a:cs typeface="Roboto"/>
                <a:sym typeface="Roboto"/>
              </a:rPr>
              <a:t>Rating Scales</a:t>
            </a:r>
            <a:r>
              <a:rPr baseline="30000" lang="en" sz="1600">
                <a:solidFill>
                  <a:srgbClr val="222222"/>
                </a:solidFill>
                <a:highlight>
                  <a:srgbClr val="FFFFFF"/>
                </a:highlight>
                <a:latin typeface="Roboto"/>
                <a:ea typeface="Roboto"/>
                <a:cs typeface="Roboto"/>
                <a:sym typeface="Roboto"/>
              </a:rPr>
              <a:t>™</a:t>
            </a:r>
            <a:r>
              <a:rPr lang="en" sz="1600">
                <a:solidFill>
                  <a:srgbClr val="222222"/>
                </a:solidFill>
                <a:highlight>
                  <a:srgbClr val="FFFFFF"/>
                </a:highlight>
                <a:latin typeface="Roboto"/>
                <a:ea typeface="Roboto"/>
                <a:cs typeface="Roboto"/>
                <a:sym typeface="Roboto"/>
              </a:rPr>
              <a:t>(</a:t>
            </a:r>
            <a:r>
              <a:rPr b="1" lang="en" sz="1600">
                <a:solidFill>
                  <a:srgbClr val="222222"/>
                </a:solidFill>
                <a:highlight>
                  <a:srgbClr val="FFFFFF"/>
                </a:highlight>
                <a:latin typeface="Roboto"/>
                <a:ea typeface="Roboto"/>
                <a:cs typeface="Roboto"/>
                <a:sym typeface="Roboto"/>
              </a:rPr>
              <a:t>Conners</a:t>
            </a:r>
            <a:r>
              <a:rPr lang="en" sz="1600">
                <a:solidFill>
                  <a:srgbClr val="222222"/>
                </a:solidFill>
                <a:highlight>
                  <a:srgbClr val="FFFFFF"/>
                </a:highlight>
                <a:latin typeface="Roboto"/>
                <a:ea typeface="Roboto"/>
                <a:cs typeface="Roboto"/>
                <a:sym typeface="Roboto"/>
              </a:rPr>
              <a:t> CBRS™) is designed to provide a complete overview of child and adolescent concerns and disorders. It is a multi-informant assessment of children and youth across multiple settings, with </a:t>
            </a:r>
            <a:r>
              <a:rPr b="1" lang="en" sz="1600">
                <a:solidFill>
                  <a:srgbClr val="222222"/>
                </a:solidFill>
                <a:highlight>
                  <a:srgbClr val="FFFFFF"/>
                </a:highlight>
                <a:latin typeface="Roboto"/>
                <a:ea typeface="Roboto"/>
                <a:cs typeface="Roboto"/>
                <a:sym typeface="Roboto"/>
              </a:rPr>
              <a:t>rating</a:t>
            </a:r>
            <a:r>
              <a:rPr lang="en" sz="1600">
                <a:solidFill>
                  <a:srgbClr val="222222"/>
                </a:solidFill>
                <a:highlight>
                  <a:srgbClr val="FFFFFF"/>
                </a:highlight>
                <a:latin typeface="Roboto"/>
                <a:ea typeface="Roboto"/>
                <a:cs typeface="Roboto"/>
                <a:sym typeface="Roboto"/>
              </a:rPr>
              <a:t> forms for parents, teachers, and youth.</a:t>
            </a:r>
            <a:endParaRPr b="1" i="1" sz="1600">
              <a:solidFill>
                <a:srgbClr val="3C3B3B"/>
              </a:solidFill>
              <a:highlight>
                <a:srgbClr val="FFFFFF"/>
              </a:highlight>
            </a:endParaRPr>
          </a:p>
          <a:p>
            <a:pPr indent="0" lvl="0" marL="0" rtl="0" algn="l">
              <a:spcBef>
                <a:spcPts val="1500"/>
              </a:spcBef>
              <a:spcAft>
                <a:spcPts val="0"/>
              </a:spcAft>
              <a:buNone/>
            </a:pPr>
            <a:r>
              <a:t/>
            </a:r>
            <a:endParaRPr sz="1100">
              <a:solidFill>
                <a:srgbClr val="3C3B3B"/>
              </a:solidFill>
            </a:endParaRPr>
          </a:p>
          <a:p>
            <a:pPr indent="0" lvl="0" marL="0" rtl="0" algn="l">
              <a:spcBef>
                <a:spcPts val="0"/>
              </a:spcBef>
              <a:spcAft>
                <a:spcPts val="0"/>
              </a:spcAft>
              <a:buNone/>
            </a:pPr>
            <a:r>
              <a:t/>
            </a:r>
            <a:endParaRPr b="1" i="1" sz="1100">
              <a:solidFill>
                <a:srgbClr val="3C3B3B"/>
              </a:solidFill>
              <a:highlight>
                <a:srgbClr val="FFFFFF"/>
              </a:highlight>
            </a:endParaRPr>
          </a:p>
          <a:p>
            <a:pPr indent="0" lvl="0" marL="0" rtl="0" algn="l">
              <a:spcBef>
                <a:spcPts val="1500"/>
              </a:spcBef>
              <a:spcAft>
                <a:spcPts val="0"/>
              </a:spcAft>
              <a:buClr>
                <a:schemeClr val="dk1"/>
              </a:buClr>
              <a:buSzPts val="1100"/>
              <a:buFont typeface="Arial"/>
              <a:buNone/>
            </a:pPr>
            <a:r>
              <a:t/>
            </a:r>
            <a:endParaRPr i="1" sz="1100">
              <a:solidFill>
                <a:srgbClr val="3C3B3B"/>
              </a:solidFill>
            </a:endParaRPr>
          </a:p>
          <a:p>
            <a:pPr indent="0" lvl="0" marL="0" rtl="0" algn="l">
              <a:spcBef>
                <a:spcPts val="1500"/>
              </a:spcBef>
              <a:spcAft>
                <a:spcPts val="0"/>
              </a:spcAft>
              <a:buClr>
                <a:schemeClr val="dk1"/>
              </a:buClr>
              <a:buSzPts val="1100"/>
              <a:buFont typeface="Arial"/>
              <a:buNone/>
            </a:pPr>
            <a:r>
              <a:t/>
            </a:r>
            <a:endParaRPr i="1" sz="1100">
              <a:solidFill>
                <a:srgbClr val="3C3B3B"/>
              </a:solidFill>
            </a:endParaRPr>
          </a:p>
          <a:p>
            <a:pPr indent="0" lvl="0" marL="0" rtl="0" algn="l">
              <a:spcBef>
                <a:spcPts val="0"/>
              </a:spcBef>
              <a:spcAft>
                <a:spcPts val="16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3"/>
          <p:cNvSpPr txBox="1"/>
          <p:nvPr>
            <p:ph type="title"/>
          </p:nvPr>
        </p:nvSpPr>
        <p:spPr>
          <a:xfrm>
            <a:off x="268250" y="436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Educational Impact - Evidence/Support </a:t>
            </a:r>
            <a:r>
              <a:rPr lang="en" sz="2400"/>
              <a:t>(continued)</a:t>
            </a:r>
            <a:endParaRPr sz="2400"/>
          </a:p>
          <a:p>
            <a:pPr indent="0" lvl="0" marL="0" rtl="0" algn="l">
              <a:spcBef>
                <a:spcPts val="0"/>
              </a:spcBef>
              <a:spcAft>
                <a:spcPts val="0"/>
              </a:spcAft>
              <a:buNone/>
            </a:pPr>
            <a:r>
              <a:t/>
            </a:r>
            <a:endParaRPr/>
          </a:p>
        </p:txBody>
      </p:sp>
      <p:sp>
        <p:nvSpPr>
          <p:cNvPr id="116" name="Google Shape;116;p23"/>
          <p:cNvSpPr txBox="1"/>
          <p:nvPr>
            <p:ph idx="1" type="body"/>
          </p:nvPr>
        </p:nvSpPr>
        <p:spPr>
          <a:xfrm>
            <a:off x="268250" y="1116775"/>
            <a:ext cx="8520600" cy="336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3C3B3B"/>
                </a:solidFill>
              </a:rPr>
              <a:t>Rating scales and checklists are only part of the picture. </a:t>
            </a:r>
            <a:endParaRPr sz="2600">
              <a:solidFill>
                <a:srgbClr val="3C3B3B"/>
              </a:solidFill>
            </a:endParaRPr>
          </a:p>
          <a:p>
            <a:pPr indent="0" lvl="0" marL="0" rtl="0" algn="l">
              <a:spcBef>
                <a:spcPts val="1400"/>
              </a:spcBef>
              <a:spcAft>
                <a:spcPts val="0"/>
              </a:spcAft>
              <a:buNone/>
            </a:pPr>
            <a:r>
              <a:rPr lang="en" sz="2600">
                <a:solidFill>
                  <a:srgbClr val="3C3B3B"/>
                </a:solidFill>
                <a:highlight>
                  <a:schemeClr val="lt1"/>
                </a:highlight>
              </a:rPr>
              <a:t>Observe and interview the </a:t>
            </a:r>
            <a:r>
              <a:rPr b="1" lang="en" sz="2600">
                <a:solidFill>
                  <a:srgbClr val="3C3B3B"/>
                </a:solidFill>
                <a:highlight>
                  <a:schemeClr val="lt1"/>
                </a:highlight>
              </a:rPr>
              <a:t>student</a:t>
            </a:r>
            <a:r>
              <a:rPr lang="en" sz="2600">
                <a:solidFill>
                  <a:srgbClr val="3C3B3B"/>
                </a:solidFill>
                <a:highlight>
                  <a:schemeClr val="lt1"/>
                </a:highlight>
              </a:rPr>
              <a:t> and teachers to determine activities that indicate the ability to organize, plan, use working memory, initiate, change tasks, sustain attention, use response inhibition, and time management or other executive functions.</a:t>
            </a:r>
            <a:endParaRPr sz="2600" u="sng">
              <a:solidFill>
                <a:srgbClr val="006621"/>
              </a:solidFill>
              <a:highlight>
                <a:srgbClr val="FFFFFF"/>
              </a:highlight>
              <a:latin typeface="Roboto"/>
              <a:ea typeface="Roboto"/>
              <a:cs typeface="Roboto"/>
              <a:sym typeface="Roboto"/>
              <a:hlinkClick r:id="rId3"/>
            </a:endParaRPr>
          </a:p>
          <a:p>
            <a:pPr indent="-228600" lvl="1" marL="914400" rtl="0" algn="l">
              <a:spcBef>
                <a:spcPts val="1400"/>
              </a:spcBef>
              <a:spcAft>
                <a:spcPts val="0"/>
              </a:spcAft>
              <a:buClr>
                <a:srgbClr val="222222"/>
              </a:buClr>
              <a:buSzPts val="1200"/>
              <a:buFont typeface="Roboto"/>
              <a:buNone/>
            </a:pPr>
            <a:r>
              <a:t/>
            </a:r>
            <a:endParaRPr sz="1200">
              <a:solidFill>
                <a:srgbClr val="222222"/>
              </a:solidFill>
              <a:highlight>
                <a:srgbClr val="FFFFFF"/>
              </a:highlight>
              <a:latin typeface="Roboto"/>
              <a:ea typeface="Roboto"/>
              <a:cs typeface="Roboto"/>
              <a:sym typeface="Roboto"/>
            </a:endParaRPr>
          </a:p>
          <a:p>
            <a:pPr indent="-228600" lvl="1" marL="914400" rtl="0" algn="l">
              <a:spcBef>
                <a:spcPts val="1600"/>
              </a:spcBef>
              <a:spcAft>
                <a:spcPts val="0"/>
              </a:spcAft>
              <a:buClr>
                <a:srgbClr val="3C3B3B"/>
              </a:buClr>
              <a:buSzPts val="2400"/>
              <a:buNone/>
            </a:pPr>
            <a:r>
              <a:t/>
            </a:r>
            <a:endParaRPr sz="2400">
              <a:solidFill>
                <a:srgbClr val="3C3B3B"/>
              </a:solidFill>
            </a:endParaRPr>
          </a:p>
          <a:p>
            <a:pPr indent="-228600" lvl="0" marL="457200" rtl="0" algn="l">
              <a:spcBef>
                <a:spcPts val="0"/>
              </a:spcBef>
              <a:spcAft>
                <a:spcPts val="0"/>
              </a:spcAft>
              <a:buClr>
                <a:srgbClr val="3C3B3B"/>
              </a:buClr>
              <a:buSzPts val="2400"/>
              <a:buNone/>
            </a:pPr>
            <a:r>
              <a:t/>
            </a:r>
            <a:endParaRPr sz="2400">
              <a:solidFill>
                <a:srgbClr val="3C3B3B"/>
              </a:solidFill>
            </a:endParaRPr>
          </a:p>
          <a:p>
            <a:pPr indent="-228600" lvl="0" marL="457200" marR="0" rtl="0" algn="l">
              <a:lnSpc>
                <a:spcPct val="115000"/>
              </a:lnSpc>
              <a:spcBef>
                <a:spcPts val="0"/>
              </a:spcBef>
              <a:spcAft>
                <a:spcPts val="0"/>
              </a:spcAft>
              <a:buClr>
                <a:srgbClr val="3C3B3B"/>
              </a:buClr>
              <a:buSzPts val="1100"/>
              <a:buFont typeface="Arial"/>
              <a:buNone/>
            </a:pPr>
            <a:r>
              <a:t/>
            </a:r>
            <a:endParaRPr sz="1100">
              <a:solidFill>
                <a:srgbClr val="3C3B3B"/>
              </a:solidFill>
            </a:endParaRPr>
          </a:p>
          <a:p>
            <a:pPr indent="0" lvl="0" marL="0" rtl="0" algn="l">
              <a:spcBef>
                <a:spcPts val="700"/>
              </a:spcBef>
              <a:spcAft>
                <a:spcPts val="1600"/>
              </a:spcAft>
              <a:buNone/>
            </a:pPr>
            <a:r>
              <a:t/>
            </a:r>
            <a:endParaRPr sz="1100">
              <a:solidFill>
                <a:srgbClr val="3C3B3B"/>
              </a:solidFill>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4"/>
          <p:cNvSpPr txBox="1"/>
          <p:nvPr>
            <p:ph type="title"/>
          </p:nvPr>
        </p:nvSpPr>
        <p:spPr>
          <a:xfrm>
            <a:off x="251675" y="369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Observations </a:t>
            </a:r>
            <a:r>
              <a:rPr lang="en">
                <a:solidFill>
                  <a:srgbClr val="000000"/>
                </a:solidFill>
              </a:rPr>
              <a:t>- </a:t>
            </a:r>
            <a:r>
              <a:rPr lang="en">
                <a:solidFill>
                  <a:srgbClr val="000000"/>
                </a:solidFill>
              </a:rPr>
              <a:t>Student Characteristics</a:t>
            </a:r>
            <a:endParaRPr>
              <a:solidFill>
                <a:srgbClr val="000000"/>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2" name="Google Shape;122;p24"/>
          <p:cNvSpPr txBox="1"/>
          <p:nvPr>
            <p:ph idx="1" type="body"/>
          </p:nvPr>
        </p:nvSpPr>
        <p:spPr>
          <a:xfrm>
            <a:off x="311700" y="1009200"/>
            <a:ext cx="8520600" cy="3702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3C3B3B"/>
              </a:buClr>
              <a:buSzPts val="2400"/>
              <a:buChar char="●"/>
            </a:pPr>
            <a:r>
              <a:rPr lang="en" sz="2400">
                <a:solidFill>
                  <a:srgbClr val="3C3B3B"/>
                </a:solidFill>
              </a:rPr>
              <a:t>Self regulation-when tasks are demanding or boring</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Problem solving strategies- plan A→ plan B</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Perseveration- ideas or response choices</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Persistence with goal or when attempting to complete a task</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Flexibility- ability to switch from task to task or change ideas </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a:solidFill>
                  <a:schemeClr val="dk1"/>
                </a:solidFill>
              </a:rPr>
              <a:t>School-Based Assessment of Executive Functions (pages 7-10- Educational Impact)</a:t>
            </a:r>
            <a:endParaRPr>
              <a:solidFill>
                <a:schemeClr val="dk1"/>
              </a:solidFill>
            </a:endParaRPr>
          </a:p>
          <a:p>
            <a:pPr indent="0" lvl="0" marL="457200" rtl="0" algn="l">
              <a:lnSpc>
                <a:spcPct val="100000"/>
              </a:lnSpc>
              <a:spcBef>
                <a:spcPts val="800"/>
              </a:spcBef>
              <a:spcAft>
                <a:spcPts val="0"/>
              </a:spcAft>
              <a:buNone/>
            </a:pPr>
            <a:r>
              <a:rPr lang="en" sz="1400" u="sng">
                <a:solidFill>
                  <a:schemeClr val="accent5"/>
                </a:solidFill>
                <a:hlinkClick r:id="rId3"/>
              </a:rPr>
              <a:t>https://www.brainline.org/article/school-based-assessment-executive-functions#main-menu</a:t>
            </a:r>
            <a:endParaRPr sz="1400"/>
          </a:p>
          <a:p>
            <a:pPr indent="0" lvl="0" marL="457200" rtl="0" algn="l">
              <a:lnSpc>
                <a:spcPct val="100000"/>
              </a:lnSpc>
              <a:spcBef>
                <a:spcPts val="1600"/>
              </a:spcBef>
              <a:spcAft>
                <a:spcPts val="0"/>
              </a:spcAft>
              <a:buNone/>
            </a:pPr>
            <a:r>
              <a:t/>
            </a:r>
            <a:endParaRPr sz="2400">
              <a:solidFill>
                <a:srgbClr val="3C3B3B"/>
              </a:solidFill>
            </a:endParaRPr>
          </a:p>
          <a:p>
            <a:pPr indent="0" lvl="0" marL="0" rtl="0" algn="l">
              <a:lnSpc>
                <a:spcPct val="100000"/>
              </a:lnSpc>
              <a:spcBef>
                <a:spcPts val="0"/>
              </a:spcBef>
              <a:spcAft>
                <a:spcPts val="0"/>
              </a:spcAft>
              <a:buNone/>
            </a:pPr>
            <a:r>
              <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5"/>
          <p:cNvSpPr txBox="1"/>
          <p:nvPr>
            <p:ph type="title"/>
          </p:nvPr>
        </p:nvSpPr>
        <p:spPr>
          <a:xfrm>
            <a:off x="311700" y="445025"/>
            <a:ext cx="8520600" cy="93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Classroom Observations - Student Characteristics </a:t>
            </a:r>
            <a:r>
              <a:rPr lang="en" sz="2400"/>
              <a:t>(cont’d)</a:t>
            </a:r>
            <a:endParaRPr sz="24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28" name="Google Shape;128;p25"/>
          <p:cNvSpPr txBox="1"/>
          <p:nvPr>
            <p:ph idx="1" type="body"/>
          </p:nvPr>
        </p:nvSpPr>
        <p:spPr>
          <a:xfrm>
            <a:off x="311700" y="1520700"/>
            <a:ext cx="85206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3C3B3B"/>
              </a:buClr>
              <a:buSzPts val="2400"/>
              <a:buChar char="●"/>
            </a:pPr>
            <a:r>
              <a:rPr lang="en" sz="2400">
                <a:solidFill>
                  <a:srgbClr val="3C3B3B"/>
                </a:solidFill>
              </a:rPr>
              <a:t>Attention span and ability to sustain attention</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Memory or recall </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Working memory - the ability to recall needed information </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Organization</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Time management</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Theory of mind (ability to understand the perspective of another person)</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Task initiation</a:t>
            </a:r>
            <a:endParaRPr sz="2400">
              <a:solidFill>
                <a:srgbClr val="3C3B3B"/>
              </a:solidFill>
            </a:endParaRPr>
          </a:p>
          <a:p>
            <a:pPr indent="0" lvl="0" marL="457200" rtl="0" algn="l">
              <a:lnSpc>
                <a:spcPct val="100000"/>
              </a:lnSpc>
              <a:spcBef>
                <a:spcPts val="0"/>
              </a:spcBef>
              <a:spcAft>
                <a:spcPts val="0"/>
              </a:spcAft>
              <a:buClr>
                <a:srgbClr val="000000"/>
              </a:buClr>
              <a:buSzPts val="1100"/>
              <a:buFont typeface="Arial"/>
              <a:buNone/>
            </a:pPr>
            <a:r>
              <a:rPr lang="en" sz="1400" u="sng">
                <a:solidFill>
                  <a:schemeClr val="accent5"/>
                </a:solidFill>
                <a:hlinkClick r:id="rId3"/>
              </a:rPr>
              <a:t>https://www.brainline.org/article/school-based-assessment-executive-functions#main-menu</a:t>
            </a:r>
            <a:endParaRPr sz="1400"/>
          </a:p>
          <a:p>
            <a:pPr indent="0" lvl="0" marL="457200" rtl="0" algn="l">
              <a:lnSpc>
                <a:spcPct val="100000"/>
              </a:lnSpc>
              <a:spcBef>
                <a:spcPts val="1600"/>
              </a:spcBef>
              <a:spcAft>
                <a:spcPts val="0"/>
              </a:spcAft>
              <a:buNone/>
            </a:pPr>
            <a:r>
              <a:t/>
            </a:r>
            <a:endParaRPr sz="2400">
              <a:solidFill>
                <a:srgbClr val="3C3B3B"/>
              </a:solidFill>
            </a:endParaRPr>
          </a:p>
          <a:p>
            <a:pPr indent="0" lvl="0" marL="0" rtl="0" algn="l">
              <a:spcBef>
                <a:spcPts val="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Observations: Difficulties in Writing  </a:t>
            </a:r>
            <a:endParaRPr/>
          </a:p>
        </p:txBody>
      </p:sp>
      <p:sp>
        <p:nvSpPr>
          <p:cNvPr id="134" name="Google Shape;134;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3C3B3B"/>
              </a:buClr>
              <a:buSzPts val="2400"/>
              <a:buChar char="●"/>
            </a:pPr>
            <a:r>
              <a:rPr lang="en" sz="2400">
                <a:solidFill>
                  <a:srgbClr val="3C3B3B"/>
                </a:solidFill>
              </a:rPr>
              <a:t>Planning how written information will fit on a page</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Writing automatically</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Difficulty with organization of content in written material</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Poor retrieval and use of ideas when writing</a:t>
            </a:r>
            <a:endParaRPr sz="2400">
              <a:solidFill>
                <a:srgbClr val="3C3B3B"/>
              </a:solidFill>
            </a:endParaRPr>
          </a:p>
          <a:p>
            <a:pPr indent="-381000" lvl="0" marL="457200" rtl="0" algn="l">
              <a:lnSpc>
                <a:spcPct val="100000"/>
              </a:lnSpc>
              <a:spcBef>
                <a:spcPts val="0"/>
              </a:spcBef>
              <a:spcAft>
                <a:spcPts val="0"/>
              </a:spcAft>
              <a:buClr>
                <a:srgbClr val="3C3B3B"/>
              </a:buClr>
              <a:buSzPts val="2400"/>
              <a:buChar char="●"/>
            </a:pPr>
            <a:r>
              <a:rPr lang="en" sz="2400">
                <a:solidFill>
                  <a:srgbClr val="3C3B3B"/>
                </a:solidFill>
              </a:rPr>
              <a:t>Difficulty holding and manipulating thoughts, retrieving ideas and executing written material</a:t>
            </a:r>
            <a:endParaRPr sz="2400">
              <a:solidFill>
                <a:srgbClr val="3C3B3B"/>
              </a:solidFill>
            </a:endParaRPr>
          </a:p>
          <a:p>
            <a:pPr indent="0" lvl="0" marL="0" rtl="0" algn="l">
              <a:lnSpc>
                <a:spcPct val="100000"/>
              </a:lnSpc>
              <a:spcBef>
                <a:spcPts val="0"/>
              </a:spcBef>
              <a:spcAft>
                <a:spcPts val="0"/>
              </a:spcAft>
              <a:buNone/>
            </a:pPr>
            <a:r>
              <a:t/>
            </a:r>
            <a:endParaRPr sz="2400">
              <a:solidFill>
                <a:srgbClr val="3C3B3B"/>
              </a:solidFill>
            </a:endParaRPr>
          </a:p>
          <a:p>
            <a:pPr indent="0" lvl="0" marL="457200" rtl="0" algn="l">
              <a:lnSpc>
                <a:spcPct val="100000"/>
              </a:lnSpc>
              <a:spcBef>
                <a:spcPts val="0"/>
              </a:spcBef>
              <a:spcAft>
                <a:spcPts val="0"/>
              </a:spcAft>
              <a:buClr>
                <a:schemeClr val="dk1"/>
              </a:buClr>
              <a:buSzPts val="1100"/>
              <a:buFont typeface="Arial"/>
              <a:buNone/>
            </a:pPr>
            <a:r>
              <a:rPr lang="en" sz="1400" u="sng">
                <a:solidFill>
                  <a:schemeClr val="accent5"/>
                </a:solidFill>
                <a:hlinkClick r:id="rId3"/>
              </a:rPr>
              <a:t>https://www.brainline.org/article/school-based-assessment-executive-functions#main-menu</a:t>
            </a:r>
            <a:endParaRPr sz="1400"/>
          </a:p>
          <a:p>
            <a:pPr indent="0" lvl="0" marL="0" rtl="0" algn="l">
              <a:lnSpc>
                <a:spcPct val="100000"/>
              </a:lnSpc>
              <a:spcBef>
                <a:spcPts val="1600"/>
              </a:spcBef>
              <a:spcAft>
                <a:spcPts val="0"/>
              </a:spcAft>
              <a:buNone/>
            </a:pPr>
            <a:r>
              <a:t/>
            </a:r>
            <a:endParaRPr sz="2400">
              <a:solidFill>
                <a:srgbClr val="3C3B3B"/>
              </a:solidFill>
            </a:endParaRPr>
          </a:p>
          <a:p>
            <a:pPr indent="0" lvl="0" marL="457200" rtl="0" algn="l">
              <a:lnSpc>
                <a:spcPct val="100000"/>
              </a:lnSpc>
              <a:spcBef>
                <a:spcPts val="0"/>
              </a:spcBef>
              <a:spcAft>
                <a:spcPts val="0"/>
              </a:spcAft>
              <a:buNone/>
            </a:pPr>
            <a:r>
              <a:t/>
            </a:r>
            <a:endParaRPr sz="2400">
              <a:solidFill>
                <a:srgbClr val="3C3B3B"/>
              </a:solidFill>
            </a:endParaRPr>
          </a:p>
          <a:p>
            <a:pPr indent="0" lvl="0" marL="0" rtl="0" algn="l">
              <a:spcBef>
                <a:spcPts val="0"/>
              </a:spcBef>
              <a:spcAft>
                <a:spcPts val="16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Observations: Difficulties in Math</a:t>
            </a:r>
            <a:endParaRPr/>
          </a:p>
        </p:txBody>
      </p:sp>
      <p:sp>
        <p:nvSpPr>
          <p:cNvPr id="140" name="Google Shape;140;p27"/>
          <p:cNvSpPr txBox="1"/>
          <p:nvPr>
            <p:ph idx="1" type="body"/>
          </p:nvPr>
        </p:nvSpPr>
        <p:spPr>
          <a:xfrm>
            <a:off x="311700" y="1059350"/>
            <a:ext cx="8520600" cy="39465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3C3B3B"/>
              </a:buClr>
              <a:buSzPts val="2400"/>
              <a:buChar char="●"/>
            </a:pPr>
            <a:r>
              <a:rPr lang="en" sz="2400">
                <a:solidFill>
                  <a:srgbClr val="3C3B3B"/>
                </a:solidFill>
              </a:rPr>
              <a:t>monitoring progress and self correction when doing calculations</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maintaining an idea</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organizing a strategy and retrieving steps accurately when calculating</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organizing, storing information, retrieving information</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executing steps when learning and applying memorized information such as addition facts</a:t>
            </a:r>
            <a:endParaRPr sz="2400">
              <a:solidFill>
                <a:srgbClr val="3C3B3B"/>
              </a:solidFill>
            </a:endParaRPr>
          </a:p>
          <a:p>
            <a:pPr indent="0" lvl="0" marL="0" rtl="0" algn="l">
              <a:spcBef>
                <a:spcPts val="1400"/>
              </a:spcBef>
              <a:spcAft>
                <a:spcPts val="0"/>
              </a:spcAft>
              <a:buNone/>
            </a:pPr>
            <a:r>
              <a:rPr lang="en" sz="1400" u="sng">
                <a:solidFill>
                  <a:schemeClr val="accent5"/>
                </a:solidFill>
                <a:hlinkClick r:id="rId3"/>
              </a:rPr>
              <a:t>https://www.brainline.org/article/school-based-assessment-executive-functions#main-menu</a:t>
            </a:r>
            <a:endParaRPr sz="1400"/>
          </a:p>
          <a:p>
            <a:pPr indent="0" lvl="0" marL="457200" rtl="0" algn="l">
              <a:spcBef>
                <a:spcPts val="1400"/>
              </a:spcBef>
              <a:spcAft>
                <a:spcPts val="0"/>
              </a:spcAft>
              <a:buNone/>
            </a:pPr>
            <a:r>
              <a:t/>
            </a:r>
            <a:endParaRPr sz="2400">
              <a:solidFill>
                <a:srgbClr val="3C3B3B"/>
              </a:solidFill>
            </a:endParaRPr>
          </a:p>
          <a:p>
            <a:pPr indent="0" lvl="0" marL="457200" rtl="0" algn="l">
              <a:spcBef>
                <a:spcPts val="1400"/>
              </a:spcBef>
              <a:spcAft>
                <a:spcPts val="0"/>
              </a:spcAft>
              <a:buNone/>
            </a:pPr>
            <a:r>
              <a:t/>
            </a:r>
            <a:endParaRPr sz="2400">
              <a:solidFill>
                <a:srgbClr val="3C3B3B"/>
              </a:solidFill>
            </a:endParaRPr>
          </a:p>
          <a:p>
            <a:pPr indent="0" lvl="0" marL="0" rtl="0" algn="l">
              <a:spcBef>
                <a:spcPts val="1400"/>
              </a:spcBef>
              <a:spcAft>
                <a:spcPts val="0"/>
              </a:spcAft>
              <a:buNone/>
            </a:pPr>
            <a:r>
              <a:t/>
            </a:r>
            <a:endParaRPr sz="2400">
              <a:solidFill>
                <a:srgbClr val="3C3B3B"/>
              </a:solidFill>
            </a:endParaRPr>
          </a:p>
          <a:p>
            <a:pPr indent="-228600" lvl="1" marL="914400" rtl="0" algn="l">
              <a:spcBef>
                <a:spcPts val="1400"/>
              </a:spcBef>
              <a:spcAft>
                <a:spcPts val="0"/>
              </a:spcAft>
              <a:buClr>
                <a:srgbClr val="3C3B3B"/>
              </a:buClr>
              <a:buSzPts val="24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Observations: Difficulties in Reading</a:t>
            </a:r>
            <a:endParaRPr/>
          </a:p>
        </p:txBody>
      </p:sp>
      <p:sp>
        <p:nvSpPr>
          <p:cNvPr id="146" name="Google Shape;146;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3C3B3B"/>
              </a:buClr>
              <a:buSzPts val="2400"/>
              <a:buChar char="●"/>
            </a:pPr>
            <a:r>
              <a:rPr lang="en" sz="2400">
                <a:solidFill>
                  <a:srgbClr val="3C3B3B"/>
                </a:solidFill>
              </a:rPr>
              <a:t>Ability to plan, recall and use decoding strategies</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Reading words fluently</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Understanding and using information read in a sentence, passage, or longer article</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Ability to make inferences or use strategies for reading comprehension</a:t>
            </a:r>
            <a:endParaRPr sz="2400">
              <a:solidFill>
                <a:srgbClr val="3C3B3B"/>
              </a:solidFill>
            </a:endParaRPr>
          </a:p>
          <a:p>
            <a:pPr indent="0" lvl="0" marL="457200" rtl="0" algn="l">
              <a:lnSpc>
                <a:spcPct val="100000"/>
              </a:lnSpc>
              <a:spcBef>
                <a:spcPts val="1400"/>
              </a:spcBef>
              <a:spcAft>
                <a:spcPts val="0"/>
              </a:spcAft>
              <a:buClr>
                <a:srgbClr val="000000"/>
              </a:buClr>
              <a:buSzPts val="1100"/>
              <a:buFont typeface="Arial"/>
              <a:buNone/>
            </a:pPr>
            <a:r>
              <a:rPr lang="en" sz="1400" u="sng">
                <a:solidFill>
                  <a:schemeClr val="accent5"/>
                </a:solidFill>
                <a:hlinkClick r:id="rId3"/>
              </a:rPr>
              <a:t>https://www.brainline.org/article/school-based-assessment-executive-functions#main-menu</a:t>
            </a:r>
            <a:endParaRPr sz="1400"/>
          </a:p>
          <a:p>
            <a:pPr indent="0" lvl="0" marL="0" rtl="0" algn="l">
              <a:spcBef>
                <a:spcPts val="1600"/>
              </a:spcBef>
              <a:spcAft>
                <a:spcPts val="0"/>
              </a:spcAft>
              <a:buNone/>
            </a:pPr>
            <a:r>
              <a:t/>
            </a:r>
            <a:endParaRPr sz="2400">
              <a:solidFill>
                <a:srgbClr val="3C3B3B"/>
              </a:solidFill>
            </a:endParaRPr>
          </a:p>
          <a:p>
            <a:pPr indent="0" lvl="0" marL="457200" rtl="0" algn="l">
              <a:spcBef>
                <a:spcPts val="1400"/>
              </a:spcBef>
              <a:spcAft>
                <a:spcPts val="0"/>
              </a:spcAft>
              <a:buNone/>
            </a:pPr>
            <a:r>
              <a:t/>
            </a:r>
            <a:endParaRPr sz="2000">
              <a:solidFill>
                <a:srgbClr val="3C3B3B"/>
              </a:solidFill>
            </a:endParaRPr>
          </a:p>
          <a:p>
            <a:pPr indent="0" lvl="0" marL="457200" rtl="0" algn="l">
              <a:spcBef>
                <a:spcPts val="1400"/>
              </a:spcBef>
              <a:spcAft>
                <a:spcPts val="16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Observations: Difficulties in Study Skills</a:t>
            </a:r>
            <a:endParaRPr/>
          </a:p>
        </p:txBody>
      </p:sp>
      <p:sp>
        <p:nvSpPr>
          <p:cNvPr id="152" name="Google Shape;152;p29"/>
          <p:cNvSpPr txBox="1"/>
          <p:nvPr>
            <p:ph idx="1" type="body"/>
          </p:nvPr>
        </p:nvSpPr>
        <p:spPr>
          <a:xfrm>
            <a:off x="311700" y="1152475"/>
            <a:ext cx="8520600" cy="35808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3C3B3B"/>
              </a:buClr>
              <a:buSzPts val="2400"/>
              <a:buChar char="●"/>
            </a:pPr>
            <a:r>
              <a:rPr lang="en" sz="2400">
                <a:solidFill>
                  <a:srgbClr val="3C3B3B"/>
                </a:solidFill>
              </a:rPr>
              <a:t>Desk, backpack organization</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Homework completion</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Ability to read a text and glean needed information</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Ability to listen and glean needed information</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Turning completed homework in on time</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Interpreting assignments correctly</a:t>
            </a:r>
            <a:endParaRPr sz="2400">
              <a:solidFill>
                <a:srgbClr val="3C3B3B"/>
              </a:solidFill>
            </a:endParaRPr>
          </a:p>
          <a:p>
            <a:pPr indent="-381000" lvl="0" marL="457200" rtl="0" algn="l">
              <a:spcBef>
                <a:spcPts val="0"/>
              </a:spcBef>
              <a:spcAft>
                <a:spcPts val="0"/>
              </a:spcAft>
              <a:buClr>
                <a:srgbClr val="3C3B3B"/>
              </a:buClr>
              <a:buSzPts val="2400"/>
              <a:buChar char="●"/>
            </a:pPr>
            <a:r>
              <a:rPr lang="en" sz="2400">
                <a:solidFill>
                  <a:srgbClr val="3C3B3B"/>
                </a:solidFill>
              </a:rPr>
              <a:t>Use of study strategies in classroom</a:t>
            </a:r>
            <a:endParaRPr sz="2400">
              <a:solidFill>
                <a:srgbClr val="3C3B3B"/>
              </a:solidFill>
            </a:endParaRPr>
          </a:p>
          <a:p>
            <a:pPr indent="0" lvl="0" marL="457200" rtl="0" algn="l">
              <a:lnSpc>
                <a:spcPct val="100000"/>
              </a:lnSpc>
              <a:spcBef>
                <a:spcPts val="1400"/>
              </a:spcBef>
              <a:spcAft>
                <a:spcPts val="0"/>
              </a:spcAft>
              <a:buClr>
                <a:srgbClr val="000000"/>
              </a:buClr>
              <a:buSzPts val="1100"/>
              <a:buFont typeface="Arial"/>
              <a:buNone/>
            </a:pPr>
            <a:r>
              <a:rPr lang="en" sz="1400" u="sng">
                <a:solidFill>
                  <a:schemeClr val="accent5"/>
                </a:solidFill>
                <a:hlinkClick r:id="rId3"/>
              </a:rPr>
              <a:t>https://www.brainline.org/article/school-based-assessment-executive-functions#main-menu</a:t>
            </a:r>
            <a:endParaRPr sz="1400"/>
          </a:p>
          <a:p>
            <a:pPr indent="0" lvl="0" marL="0" rtl="0" algn="l">
              <a:spcBef>
                <a:spcPts val="1600"/>
              </a:spcBef>
              <a:spcAft>
                <a:spcPts val="0"/>
              </a:spcAft>
              <a:buNone/>
            </a:pPr>
            <a:r>
              <a:t/>
            </a:r>
            <a:endParaRPr sz="2400">
              <a:solidFill>
                <a:srgbClr val="3C3B3B"/>
              </a:solidFill>
            </a:endParaRPr>
          </a:p>
          <a:p>
            <a:pPr indent="0" lvl="0" marL="457200" rtl="0" algn="l">
              <a:spcBef>
                <a:spcPts val="140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30"/>
          <p:cNvSpPr txBox="1"/>
          <p:nvPr>
            <p:ph type="title"/>
          </p:nvPr>
        </p:nvSpPr>
        <p:spPr>
          <a:xfrm>
            <a:off x="311700" y="370250"/>
            <a:ext cx="8520600" cy="55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t>Assistive</a:t>
            </a:r>
            <a:r>
              <a:rPr lang="en" sz="2400"/>
              <a:t> Technology Assessment </a:t>
            </a:r>
            <a:r>
              <a:rPr lang="en" sz="2400"/>
              <a:t>- SETT Framework</a:t>
            </a:r>
            <a:endParaRPr sz="2400"/>
          </a:p>
          <a:p>
            <a:pPr indent="0" lvl="0" marL="0" rtl="0" algn="l">
              <a:spcBef>
                <a:spcPts val="0"/>
              </a:spcBef>
              <a:spcAft>
                <a:spcPts val="0"/>
              </a:spcAft>
              <a:buNone/>
            </a:pPr>
            <a:r>
              <a:t/>
            </a:r>
            <a:endParaRPr/>
          </a:p>
        </p:txBody>
      </p:sp>
      <p:sp>
        <p:nvSpPr>
          <p:cNvPr id="158" name="Google Shape;158;p30"/>
          <p:cNvSpPr txBox="1"/>
          <p:nvPr>
            <p:ph idx="1" type="body"/>
          </p:nvPr>
        </p:nvSpPr>
        <p:spPr>
          <a:xfrm>
            <a:off x="311700" y="1093075"/>
            <a:ext cx="8520600" cy="3567600"/>
          </a:xfrm>
          <a:prstGeom prst="rect">
            <a:avLst/>
          </a:prstGeom>
        </p:spPr>
        <p:txBody>
          <a:bodyPr anchorCtr="0" anchor="t" bIns="91425" lIns="91425" spcFirstLastPara="1" rIns="91425" wrap="square" tIns="91425">
            <a:noAutofit/>
          </a:bodyPr>
          <a:lstStyle/>
          <a:p>
            <a:pPr indent="-228600" lvl="0" marL="457200" rtl="0" algn="l">
              <a:spcBef>
                <a:spcPts val="0"/>
              </a:spcBef>
              <a:spcAft>
                <a:spcPts val="0"/>
              </a:spcAft>
              <a:buClr>
                <a:srgbClr val="3C3B3B"/>
              </a:buClr>
              <a:buSzPts val="1100"/>
              <a:buNone/>
            </a:pPr>
            <a:r>
              <a:t/>
            </a:r>
            <a:endParaRPr sz="1100">
              <a:solidFill>
                <a:srgbClr val="3C3B3B"/>
              </a:solidFill>
            </a:endParaRPr>
          </a:p>
          <a:p>
            <a:pPr indent="0" lvl="0" marL="0" rtl="0" algn="l">
              <a:spcBef>
                <a:spcPts val="700"/>
              </a:spcBef>
              <a:spcAft>
                <a:spcPts val="1600"/>
              </a:spcAft>
              <a:buNone/>
            </a:pPr>
            <a:r>
              <a:t/>
            </a:r>
            <a:endParaRPr/>
          </a:p>
        </p:txBody>
      </p:sp>
      <p:pic>
        <p:nvPicPr>
          <p:cNvPr id="159" name="Google Shape;159;p30"/>
          <p:cNvPicPr preferRelativeResize="0"/>
          <p:nvPr/>
        </p:nvPicPr>
        <p:blipFill>
          <a:blip r:embed="rId3">
            <a:alphaModFix/>
          </a:blip>
          <a:stretch>
            <a:fillRect/>
          </a:stretch>
        </p:blipFill>
        <p:spPr>
          <a:xfrm>
            <a:off x="2312975" y="874000"/>
            <a:ext cx="3590775" cy="4093475"/>
          </a:xfrm>
          <a:prstGeom prst="rect">
            <a:avLst/>
          </a:prstGeom>
          <a:noFill/>
          <a:ln>
            <a:noFill/>
          </a:ln>
        </p:spPr>
      </p:pic>
      <p:sp>
        <p:nvSpPr>
          <p:cNvPr id="160" name="Google Shape;160;p30"/>
          <p:cNvSpPr txBox="1"/>
          <p:nvPr/>
        </p:nvSpPr>
        <p:spPr>
          <a:xfrm>
            <a:off x="6595175" y="4584825"/>
            <a:ext cx="2315100" cy="3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http://www.joyzabala.com/</a:t>
            </a:r>
            <a:endParaRPr/>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31"/>
          <p:cNvSpPr txBox="1"/>
          <p:nvPr>
            <p:ph type="title"/>
          </p:nvPr>
        </p:nvSpPr>
        <p:spPr>
          <a:xfrm>
            <a:off x="311700" y="445025"/>
            <a:ext cx="8520600" cy="119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Assessment Tools:</a:t>
            </a:r>
            <a:endParaRPr/>
          </a:p>
          <a:p>
            <a:pPr indent="0" lvl="0" marL="0" rtl="0" algn="l">
              <a:spcBef>
                <a:spcPts val="0"/>
              </a:spcBef>
              <a:spcAft>
                <a:spcPts val="0"/>
              </a:spcAft>
              <a:buClr>
                <a:schemeClr val="dk1"/>
              </a:buClr>
              <a:buSzPts val="1100"/>
              <a:buFont typeface="Arial"/>
              <a:buNone/>
            </a:pPr>
            <a:r>
              <a:rPr lang="en"/>
              <a:t>Executive Function &amp; Organization</a:t>
            </a:r>
            <a:endParaRPr/>
          </a:p>
        </p:txBody>
      </p:sp>
      <p:sp>
        <p:nvSpPr>
          <p:cNvPr id="166" name="Google Shape;166;p31"/>
          <p:cNvSpPr txBox="1"/>
          <p:nvPr>
            <p:ph idx="1" type="body"/>
          </p:nvPr>
        </p:nvSpPr>
        <p:spPr>
          <a:xfrm>
            <a:off x="311700" y="18091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Checklist- Wisconsin Assistive Technology </a:t>
            </a:r>
            <a:r>
              <a:rPr lang="en" u="sng">
                <a:solidFill>
                  <a:schemeClr val="hlink"/>
                </a:solidFill>
                <a:hlinkClick r:id="rId4"/>
              </a:rPr>
              <a:t>Initiative Section 8 </a:t>
            </a:r>
            <a:r>
              <a:rPr lang="en" u="sng">
                <a:solidFill>
                  <a:schemeClr val="hlink"/>
                </a:solidFill>
                <a:hlinkClick r:id="rId5"/>
              </a:rPr>
              <a:t>- shared through VDOE AT Network</a:t>
            </a:r>
            <a:r>
              <a:rPr lang="en">
                <a:solidFill>
                  <a:srgbClr val="000000"/>
                </a:solidFill>
              </a:rPr>
              <a:t> </a:t>
            </a:r>
            <a:r>
              <a:rPr lang="en"/>
              <a:t>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u="sng">
                <a:solidFill>
                  <a:schemeClr val="hlink"/>
                </a:solidFill>
                <a:hlinkClick r:id="rId6"/>
              </a:rPr>
              <a:t>Organization Problems Inventory</a:t>
            </a:r>
            <a:r>
              <a:rPr lang="en"/>
              <a:t>-  Judie Sweeney of Onion Mountain Technologies  - no longer in print but still available through this link</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4"/>
          <p:cNvSpPr txBox="1"/>
          <p:nvPr>
            <p:ph idx="1" type="body"/>
          </p:nvPr>
        </p:nvSpPr>
        <p:spPr>
          <a:xfrm>
            <a:off x="262475" y="9145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rgbClr val="3A3A3A"/>
                </a:solidFill>
                <a:highlight>
                  <a:srgbClr val="FFFFFF"/>
                </a:highlight>
              </a:rPr>
              <a:t>“Children aren’t born with these skills—they are born with the potential to develop them.</a:t>
            </a:r>
            <a:r>
              <a:rPr lang="en" sz="4000">
                <a:solidFill>
                  <a:srgbClr val="3A3A3A"/>
                </a:solidFill>
                <a:highlight>
                  <a:srgbClr val="FFFFFF"/>
                </a:highlight>
              </a:rPr>
              <a:t>”</a:t>
            </a:r>
            <a:endParaRPr sz="4000">
              <a:solidFill>
                <a:srgbClr val="3A3A3A"/>
              </a:solidFill>
              <a:highlight>
                <a:srgbClr val="FFFFFF"/>
              </a:highlight>
            </a:endParaRPr>
          </a:p>
          <a:p>
            <a:pPr indent="0" lvl="0" marL="0" rtl="0" algn="ctr">
              <a:spcBef>
                <a:spcPts val="1600"/>
              </a:spcBef>
              <a:spcAft>
                <a:spcPts val="0"/>
              </a:spcAft>
              <a:buNone/>
            </a:pPr>
            <a:r>
              <a:t/>
            </a:r>
            <a:endParaRPr>
              <a:solidFill>
                <a:srgbClr val="3A3A3A"/>
              </a:solidFill>
              <a:highlight>
                <a:srgbClr val="FFFFFF"/>
              </a:highlight>
            </a:endParaRPr>
          </a:p>
          <a:p>
            <a:pPr indent="0" lvl="0" marL="0" rtl="0" algn="ctr">
              <a:spcBef>
                <a:spcPts val="1600"/>
              </a:spcBef>
              <a:spcAft>
                <a:spcPts val="0"/>
              </a:spcAft>
              <a:buNone/>
            </a:pPr>
            <a:r>
              <a:t/>
            </a:r>
            <a:endParaRPr>
              <a:solidFill>
                <a:srgbClr val="3A3A3A"/>
              </a:solidFill>
              <a:highlight>
                <a:srgbClr val="FFFFFF"/>
              </a:highlight>
            </a:endParaRPr>
          </a:p>
          <a:p>
            <a:pPr indent="0" lvl="0" marL="0" rtl="0" algn="ctr">
              <a:spcBef>
                <a:spcPts val="1600"/>
              </a:spcBef>
              <a:spcAft>
                <a:spcPts val="1600"/>
              </a:spcAft>
              <a:buNone/>
            </a:pPr>
            <a:r>
              <a:rPr lang="en">
                <a:solidFill>
                  <a:srgbClr val="3A3A3A"/>
                </a:solidFill>
                <a:highlight>
                  <a:srgbClr val="FFFFFF"/>
                </a:highlight>
              </a:rPr>
              <a:t>Harvard Center for the Developing Child</a:t>
            </a:r>
            <a:endParaRPr>
              <a:solidFill>
                <a:srgbClr val="3A3A3A"/>
              </a:solidFill>
              <a:highlight>
                <a:srgbClr val="FFFFFF"/>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3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Feature Match Time!</a:t>
            </a:r>
            <a:endParaRPr sz="4800"/>
          </a:p>
          <a:p>
            <a:pPr indent="0" lvl="0" marL="0" rtl="0" algn="ctr">
              <a:spcBef>
                <a:spcPts val="0"/>
              </a:spcBef>
              <a:spcAft>
                <a:spcPts val="0"/>
              </a:spcAft>
              <a:buNone/>
            </a:pPr>
            <a:r>
              <a:t/>
            </a:r>
            <a:endParaRPr sz="4800"/>
          </a:p>
          <a:p>
            <a:pPr indent="0" lvl="0" marL="0" rtl="0" algn="ctr">
              <a:spcBef>
                <a:spcPts val="0"/>
              </a:spcBef>
              <a:spcAft>
                <a:spcPts val="0"/>
              </a:spcAft>
              <a:buNone/>
            </a:pPr>
            <a:r>
              <a:rPr lang="en"/>
              <a:t>Explore tools to meet your student’s unique characteristics and needs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3"/>
          <p:cNvSpPr txBox="1"/>
          <p:nvPr>
            <p:ph type="title"/>
          </p:nvPr>
        </p:nvSpPr>
        <p:spPr>
          <a:xfrm>
            <a:off x="192450" y="460400"/>
            <a:ext cx="8759100" cy="9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Continuum of Consideration for AT Material Management</a:t>
            </a:r>
            <a:endParaRPr/>
          </a:p>
        </p:txBody>
      </p:sp>
      <p:sp>
        <p:nvSpPr>
          <p:cNvPr id="177" name="Google Shape;177;p33"/>
          <p:cNvSpPr txBox="1"/>
          <p:nvPr>
            <p:ph idx="1" type="body"/>
          </p:nvPr>
        </p:nvSpPr>
        <p:spPr>
          <a:xfrm>
            <a:off x="311700" y="1461600"/>
            <a:ext cx="8520600" cy="3107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Chapter 9 WATI  (access this resource through OCALI) - </a:t>
            </a:r>
            <a:r>
              <a:rPr lang="en" sz="2400"/>
              <a:t>continuum</a:t>
            </a:r>
            <a:r>
              <a:rPr lang="en" sz="2400"/>
              <a:t> for each area included</a:t>
            </a:r>
            <a:endParaRPr sz="2400"/>
          </a:p>
          <a:p>
            <a:pPr indent="-381000" lvl="0" marL="457200" rtl="0" algn="l">
              <a:spcBef>
                <a:spcPts val="0"/>
              </a:spcBef>
              <a:spcAft>
                <a:spcPts val="0"/>
              </a:spcAft>
              <a:buSzPts val="2400"/>
              <a:buChar char="●"/>
            </a:pPr>
            <a:r>
              <a:rPr lang="en" sz="2400"/>
              <a:t>Start with low tech- find the most simple tool that matches student need </a:t>
            </a:r>
            <a:endParaRPr sz="2400"/>
          </a:p>
          <a:p>
            <a:pPr indent="0" lvl="0" marL="0" rtl="0" algn="l">
              <a:spcBef>
                <a:spcPts val="1600"/>
              </a:spcBef>
              <a:spcAft>
                <a:spcPts val="0"/>
              </a:spcAft>
              <a:buNone/>
            </a:pPr>
            <a:r>
              <a:t/>
            </a:r>
            <a:endParaRPr/>
          </a:p>
          <a:p>
            <a:pPr indent="0" lvl="0" marL="0" rtl="0" algn="l">
              <a:spcBef>
                <a:spcPts val="1600"/>
              </a:spcBef>
              <a:spcAft>
                <a:spcPts val="1600"/>
              </a:spcAft>
              <a:buNone/>
            </a:pPr>
            <a:r>
              <a:rPr lang="en" u="sng">
                <a:solidFill>
                  <a:schemeClr val="hlink"/>
                </a:solidFill>
                <a:hlinkClick r:id="rId3"/>
              </a:rPr>
              <a:t>http://www.wati.org/wp-content/uploads/2017/10/Ch9-Organization.pdf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Executive Function strategies and tools - low tech</a:t>
            </a:r>
            <a:endParaRPr/>
          </a:p>
        </p:txBody>
      </p:sp>
      <p:graphicFrame>
        <p:nvGraphicFramePr>
          <p:cNvPr id="183" name="Google Shape;183;p34"/>
          <p:cNvGraphicFramePr/>
          <p:nvPr/>
        </p:nvGraphicFramePr>
        <p:xfrm>
          <a:off x="952500" y="1237425"/>
          <a:ext cx="3000000" cy="3000000"/>
        </p:xfrm>
        <a:graphic>
          <a:graphicData uri="http://schemas.openxmlformats.org/drawingml/2006/table">
            <a:tbl>
              <a:tblPr>
                <a:noFill/>
                <a:tableStyleId>{3F4726CE-F2CC-48BA-8858-91A1C45E0873}</a:tableStyleId>
              </a:tblPr>
              <a:tblGrid>
                <a:gridCol w="3619500"/>
                <a:gridCol w="3619500"/>
              </a:tblGrid>
              <a:tr h="381000">
                <a:tc>
                  <a:txBody>
                    <a:bodyPr>
                      <a:noAutofit/>
                    </a:bodyPr>
                    <a:lstStyle/>
                    <a:p>
                      <a:pPr indent="0" lvl="0" marL="0" rtl="0" algn="l">
                        <a:spcBef>
                          <a:spcPts val="0"/>
                        </a:spcBef>
                        <a:spcAft>
                          <a:spcPts val="0"/>
                        </a:spcAft>
                        <a:buNone/>
                      </a:pPr>
                      <a:r>
                        <a:rPr lang="en"/>
                        <a:t>Timers, begin and stop working when others do</a:t>
                      </a:r>
                      <a:endParaRPr/>
                    </a:p>
                  </a:txBody>
                  <a:tcPr marT="91425" marB="91425" marR="91425" marL="91425"/>
                </a:tc>
                <a:tc>
                  <a:txBody>
                    <a:bodyPr>
                      <a:noAutofit/>
                    </a:bodyPr>
                    <a:lstStyle/>
                    <a:p>
                      <a:pPr indent="0" lvl="0" marL="0" rtl="0" algn="l">
                        <a:spcBef>
                          <a:spcPts val="0"/>
                        </a:spcBef>
                        <a:spcAft>
                          <a:spcPts val="0"/>
                        </a:spcAft>
                        <a:buNone/>
                      </a:pPr>
                      <a:r>
                        <a:rPr lang="en"/>
                        <a:t>Consistent routines-have materials ready at beginning of the lesson</a:t>
                      </a:r>
                      <a:endParaRPr/>
                    </a:p>
                  </a:txBody>
                  <a:tcPr marT="91425" marB="91425" marR="91425" marL="91425"/>
                </a:tc>
              </a:tr>
              <a:tr h="381000">
                <a:tc>
                  <a:txBody>
                    <a:bodyPr>
                      <a:noAutofit/>
                    </a:bodyPr>
                    <a:lstStyle/>
                    <a:p>
                      <a:pPr indent="0" lvl="0" marL="0" rtl="0" algn="l">
                        <a:spcBef>
                          <a:spcPts val="0"/>
                        </a:spcBef>
                        <a:spcAft>
                          <a:spcPts val="0"/>
                        </a:spcAft>
                        <a:buNone/>
                      </a:pPr>
                      <a:r>
                        <a:rPr lang="en"/>
                        <a:t>Assignment Sheet provided</a:t>
                      </a:r>
                      <a:endParaRPr/>
                    </a:p>
                  </a:txBody>
                  <a:tcPr marT="91425" marB="91425" marR="91425" marL="91425"/>
                </a:tc>
                <a:tc>
                  <a:txBody>
                    <a:bodyPr>
                      <a:noAutofit/>
                    </a:bodyPr>
                    <a:lstStyle/>
                    <a:p>
                      <a:pPr indent="0" lvl="0" marL="0" rtl="0" algn="l">
                        <a:spcBef>
                          <a:spcPts val="0"/>
                        </a:spcBef>
                        <a:spcAft>
                          <a:spcPts val="0"/>
                        </a:spcAft>
                        <a:buNone/>
                      </a:pPr>
                      <a:r>
                        <a:rPr lang="en"/>
                        <a:t>Color coding</a:t>
                      </a:r>
                      <a:endParaRPr/>
                    </a:p>
                  </a:txBody>
                  <a:tcPr marT="91425" marB="91425" marR="91425" marL="91425"/>
                </a:tc>
              </a:tr>
              <a:tr h="381000">
                <a:tc>
                  <a:txBody>
                    <a:bodyPr>
                      <a:noAutofit/>
                    </a:bodyPr>
                    <a:lstStyle/>
                    <a:p>
                      <a:pPr indent="0" lvl="0" marL="0" rtl="0" algn="l">
                        <a:spcBef>
                          <a:spcPts val="0"/>
                        </a:spcBef>
                        <a:spcAft>
                          <a:spcPts val="0"/>
                        </a:spcAft>
                        <a:buNone/>
                      </a:pPr>
                      <a:r>
                        <a:rPr lang="en"/>
                        <a:t>Teacher provided outline </a:t>
                      </a:r>
                      <a:endParaRPr/>
                    </a:p>
                  </a:txBody>
                  <a:tcPr marT="91425" marB="91425" marR="91425" marL="91425"/>
                </a:tc>
                <a:tc>
                  <a:txBody>
                    <a:bodyPr>
                      <a:noAutofit/>
                    </a:bodyPr>
                    <a:lstStyle/>
                    <a:p>
                      <a:pPr indent="0" lvl="0" marL="0" rtl="0" algn="l">
                        <a:spcBef>
                          <a:spcPts val="0"/>
                        </a:spcBef>
                        <a:spcAft>
                          <a:spcPts val="0"/>
                        </a:spcAft>
                        <a:buNone/>
                      </a:pPr>
                      <a:r>
                        <a:rPr lang="en"/>
                        <a:t>Incredible 5 Point Scale</a:t>
                      </a:r>
                      <a:endParaRPr/>
                    </a:p>
                  </a:txBody>
                  <a:tcPr marT="91425" marB="91425" marR="91425" marL="91425"/>
                </a:tc>
              </a:tr>
              <a:tr h="381000">
                <a:tc>
                  <a:txBody>
                    <a:bodyPr>
                      <a:noAutofit/>
                    </a:bodyPr>
                    <a:lstStyle/>
                    <a:p>
                      <a:pPr indent="0" lvl="0" marL="0" rtl="0" algn="l">
                        <a:spcBef>
                          <a:spcPts val="0"/>
                        </a:spcBef>
                        <a:spcAft>
                          <a:spcPts val="0"/>
                        </a:spcAft>
                        <a:buNone/>
                      </a:pPr>
                      <a:r>
                        <a:rPr lang="en"/>
                        <a:t>Self-monitoring checklist</a:t>
                      </a:r>
                      <a:endParaRPr/>
                    </a:p>
                  </a:txBody>
                  <a:tcPr marT="91425" marB="91425" marR="91425" marL="91425"/>
                </a:tc>
                <a:tc>
                  <a:txBody>
                    <a:bodyPr>
                      <a:noAutofit/>
                    </a:bodyPr>
                    <a:lstStyle/>
                    <a:p>
                      <a:pPr indent="0" lvl="0" marL="0" rtl="0" algn="l">
                        <a:spcBef>
                          <a:spcPts val="0"/>
                        </a:spcBef>
                        <a:spcAft>
                          <a:spcPts val="0"/>
                        </a:spcAft>
                        <a:buNone/>
                      </a:pPr>
                      <a:r>
                        <a:rPr lang="en"/>
                        <a:t>Prioritize: need/have to, want to</a:t>
                      </a:r>
                      <a:endParaRPr/>
                    </a:p>
                  </a:txBody>
                  <a:tcPr marT="91425" marB="91425" marR="91425" marL="91425"/>
                </a:tc>
              </a:tr>
              <a:tr h="381000">
                <a:tc>
                  <a:txBody>
                    <a:bodyPr>
                      <a:noAutofit/>
                    </a:bodyPr>
                    <a:lstStyle/>
                    <a:p>
                      <a:pPr indent="0" lvl="0" marL="0" rtl="0" algn="l">
                        <a:spcBef>
                          <a:spcPts val="0"/>
                        </a:spcBef>
                        <a:spcAft>
                          <a:spcPts val="0"/>
                        </a:spcAft>
                        <a:buNone/>
                      </a:pPr>
                      <a:r>
                        <a:rPr lang="en"/>
                        <a:t>Preferential seating in class/teacher proximity</a:t>
                      </a:r>
                      <a:endParaRPr/>
                    </a:p>
                  </a:txBody>
                  <a:tcPr marT="91425" marB="91425" marR="91425" marL="91425"/>
                </a:tc>
                <a:tc>
                  <a:txBody>
                    <a:bodyPr>
                      <a:noAutofit/>
                    </a:bodyPr>
                    <a:lstStyle/>
                    <a:p>
                      <a:pPr indent="0" lvl="0" marL="0" rtl="0" algn="l">
                        <a:spcBef>
                          <a:spcPts val="0"/>
                        </a:spcBef>
                        <a:spcAft>
                          <a:spcPts val="0"/>
                        </a:spcAft>
                        <a:buNone/>
                      </a:pPr>
                      <a:r>
                        <a:rPr lang="en"/>
                        <a:t>File naming system</a:t>
                      </a:r>
                      <a:endParaRPr/>
                    </a:p>
                  </a:txBody>
                  <a:tcPr marT="91425" marB="91425" marR="91425" marL="91425"/>
                </a:tc>
              </a:tr>
              <a:tr h="381000">
                <a:tc>
                  <a:txBody>
                    <a:bodyPr>
                      <a:noAutofit/>
                    </a:bodyPr>
                    <a:lstStyle/>
                    <a:p>
                      <a:pPr indent="0" lvl="0" marL="0" rtl="0" algn="l">
                        <a:spcBef>
                          <a:spcPts val="0"/>
                        </a:spcBef>
                        <a:spcAft>
                          <a:spcPts val="0"/>
                        </a:spcAft>
                        <a:buNone/>
                      </a:pPr>
                      <a:r>
                        <a:rPr lang="en"/>
                        <a:t>Chunk directions into smaller segments/steps</a:t>
                      </a:r>
                      <a:endParaRPr/>
                    </a:p>
                  </a:txBody>
                  <a:tcPr marT="91425" marB="91425" marR="91425" marL="91425"/>
                </a:tc>
                <a:tc>
                  <a:txBody>
                    <a:bodyPr>
                      <a:noAutofit/>
                    </a:bodyPr>
                    <a:lstStyle/>
                    <a:p>
                      <a:pPr indent="0" lvl="0" marL="0" rtl="0" algn="l">
                        <a:spcBef>
                          <a:spcPts val="0"/>
                        </a:spcBef>
                        <a:spcAft>
                          <a:spcPts val="0"/>
                        </a:spcAft>
                        <a:buNone/>
                      </a:pPr>
                      <a:r>
                        <a:rPr lang="en"/>
                        <a:t>Rubber bands- class follow up (homework prompter)</a:t>
                      </a:r>
                      <a:endParaRPr/>
                    </a:p>
                  </a:txBody>
                  <a:tcPr marT="91425" marB="91425" marR="91425" marL="91425"/>
                </a:tc>
              </a:tr>
              <a:tr h="381000">
                <a:tc>
                  <a:txBody>
                    <a:bodyPr>
                      <a:noAutofit/>
                    </a:bodyPr>
                    <a:lstStyle/>
                    <a:p>
                      <a:pPr indent="0" lvl="0" marL="0" rtl="0" algn="l">
                        <a:spcBef>
                          <a:spcPts val="0"/>
                        </a:spcBef>
                        <a:spcAft>
                          <a:spcPts val="0"/>
                        </a:spcAft>
                        <a:buNone/>
                      </a:pPr>
                      <a:r>
                        <a:rPr lang="en"/>
                        <a:t>Spot makers/footprints</a:t>
                      </a:r>
                      <a:endParaRPr/>
                    </a:p>
                  </a:txBody>
                  <a:tcPr marT="91425" marB="91425" marR="91425" marL="91425"/>
                </a:tc>
                <a:tc>
                  <a:txBody>
                    <a:bodyPr>
                      <a:noAutofit/>
                    </a:bodyPr>
                    <a:lstStyle/>
                    <a:p>
                      <a:pPr indent="0" lvl="0" marL="0" rtl="0" algn="l">
                        <a:spcBef>
                          <a:spcPts val="0"/>
                        </a:spcBef>
                        <a:spcAft>
                          <a:spcPts val="0"/>
                        </a:spcAft>
                        <a:buNone/>
                      </a:pPr>
                      <a:r>
                        <a:t/>
                      </a:r>
                      <a:endParaRPr/>
                    </a:p>
                  </a:txBody>
                  <a:tcPr marT="91425" marB="91425" marR="91425" marL="91425"/>
                </a:tc>
              </a:tr>
              <a:tr h="381000">
                <a:tc>
                  <a:txBody>
                    <a:bodyPr>
                      <a:noAutofit/>
                    </a:bodyPr>
                    <a:lstStyle/>
                    <a:p>
                      <a:pPr indent="0" lvl="0" marL="0" rtl="0" algn="l">
                        <a:spcBef>
                          <a:spcPts val="0"/>
                        </a:spcBef>
                        <a:spcAft>
                          <a:spcPts val="0"/>
                        </a:spcAft>
                        <a:buNone/>
                      </a:pPr>
                      <a:r>
                        <a:rPr lang="en"/>
                        <a:t>Tape to designate area/space</a:t>
                      </a:r>
                      <a:endParaRPr/>
                    </a:p>
                  </a:txBody>
                  <a:tcPr marT="91425" marB="91425" marR="91425" marL="91425"/>
                </a:tc>
                <a:tc>
                  <a:txBody>
                    <a:bodyPr>
                      <a:noAutofit/>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Low Tech Tools - Organizing Information</a:t>
            </a:r>
            <a:endParaRPr/>
          </a:p>
        </p:txBody>
      </p:sp>
      <p:graphicFrame>
        <p:nvGraphicFramePr>
          <p:cNvPr id="189" name="Google Shape;189;p35"/>
          <p:cNvGraphicFramePr/>
          <p:nvPr/>
        </p:nvGraphicFramePr>
        <p:xfrm>
          <a:off x="595475" y="1337000"/>
          <a:ext cx="3000000" cy="3000000"/>
        </p:xfrm>
        <a:graphic>
          <a:graphicData uri="http://schemas.openxmlformats.org/drawingml/2006/table">
            <a:tbl>
              <a:tblPr>
                <a:noFill/>
                <a:tableStyleId>{3F4726CE-F2CC-48BA-8858-91A1C45E0873}</a:tableStyleId>
              </a:tblPr>
              <a:tblGrid>
                <a:gridCol w="2668050"/>
              </a:tblGrid>
              <a:tr h="381000">
                <a:tc>
                  <a:txBody>
                    <a:bodyPr>
                      <a:noAutofit/>
                    </a:bodyPr>
                    <a:lstStyle/>
                    <a:p>
                      <a:pPr indent="0" lvl="0" marL="0" rtl="0" algn="l">
                        <a:spcBef>
                          <a:spcPts val="0"/>
                        </a:spcBef>
                        <a:spcAft>
                          <a:spcPts val="0"/>
                        </a:spcAft>
                        <a:buNone/>
                      </a:pPr>
                      <a:r>
                        <a:rPr lang="en"/>
                        <a:t>Sticky notes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noAutofit/>
                    </a:bodyPr>
                    <a:lstStyle/>
                    <a:p>
                      <a:pPr indent="0" lvl="0" marL="0" rtl="0" algn="l">
                        <a:spcBef>
                          <a:spcPts val="0"/>
                        </a:spcBef>
                        <a:spcAft>
                          <a:spcPts val="0"/>
                        </a:spcAft>
                        <a:buNone/>
                      </a:pPr>
                      <a:r>
                        <a:rPr lang="en"/>
                        <a:t>Tabs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noAutofit/>
                    </a:bodyPr>
                    <a:lstStyle/>
                    <a:p>
                      <a:pPr indent="0" lvl="0" marL="0" rtl="0" algn="l">
                        <a:spcBef>
                          <a:spcPts val="0"/>
                        </a:spcBef>
                        <a:spcAft>
                          <a:spcPts val="0"/>
                        </a:spcAft>
                        <a:buNone/>
                      </a:pPr>
                      <a:r>
                        <a:rPr lang="en"/>
                        <a:t>Color Coding</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noAutofit/>
                    </a:bodyPr>
                    <a:lstStyle/>
                    <a:p>
                      <a:pPr indent="0" lvl="0" marL="0" rtl="0" algn="l">
                        <a:spcBef>
                          <a:spcPts val="0"/>
                        </a:spcBef>
                        <a:spcAft>
                          <a:spcPts val="0"/>
                        </a:spcAft>
                        <a:buNone/>
                      </a:pPr>
                      <a:r>
                        <a:rPr lang="en"/>
                        <a:t>Highlighters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noAutofit/>
                    </a:bodyPr>
                    <a:lstStyle/>
                    <a:p>
                      <a:pPr indent="0" lvl="0" marL="0" rtl="0" algn="l">
                        <a:spcBef>
                          <a:spcPts val="0"/>
                        </a:spcBef>
                        <a:spcAft>
                          <a:spcPts val="0"/>
                        </a:spcAft>
                        <a:buNone/>
                      </a:pPr>
                      <a:r>
                        <a:rPr lang="en"/>
                        <a:t>Study Guides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noAutofit/>
                    </a:bodyPr>
                    <a:lstStyle/>
                    <a:p>
                      <a:pPr indent="0" lvl="0" marL="0" rtl="0" algn="l">
                        <a:spcBef>
                          <a:spcPts val="0"/>
                        </a:spcBef>
                        <a:spcAft>
                          <a:spcPts val="0"/>
                        </a:spcAft>
                        <a:buNone/>
                      </a:pPr>
                      <a:r>
                        <a:rPr lang="en"/>
                        <a:t>Graphic Organizers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noAutofit/>
                    </a:bodyPr>
                    <a:lstStyle/>
                    <a:p>
                      <a:pPr indent="0" lvl="0" marL="0" rtl="0" algn="l">
                        <a:spcBef>
                          <a:spcPts val="0"/>
                        </a:spcBef>
                        <a:spcAft>
                          <a:spcPts val="0"/>
                        </a:spcAft>
                        <a:buNone/>
                      </a:pPr>
                      <a:r>
                        <a:rPr lang="en"/>
                        <a:t>Filing</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noAutofit/>
                    </a:bodyPr>
                    <a:lstStyle/>
                    <a:p>
                      <a:pPr indent="0" lvl="0" marL="0" rtl="0" algn="l">
                        <a:spcBef>
                          <a:spcPts val="0"/>
                        </a:spcBef>
                        <a:spcAft>
                          <a:spcPts val="0"/>
                        </a:spcAft>
                        <a:buNone/>
                      </a:pPr>
                      <a:r>
                        <a:rPr lang="en"/>
                        <a:t>Checklists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noAutofit/>
                    </a:bodyPr>
                    <a:lstStyle/>
                    <a:p>
                      <a:pPr indent="0" lvl="0" marL="0" rtl="0" algn="l">
                        <a:spcBef>
                          <a:spcPts val="0"/>
                        </a:spcBef>
                        <a:spcAft>
                          <a:spcPts val="0"/>
                        </a:spcAft>
                        <a:buClr>
                          <a:schemeClr val="dk1"/>
                        </a:buClr>
                        <a:buSzPts val="1100"/>
                        <a:buFont typeface="Arial"/>
                        <a:buNone/>
                      </a:pPr>
                      <a:r>
                        <a:rPr lang="en">
                          <a:solidFill>
                            <a:schemeClr val="dk1"/>
                          </a:solidFill>
                        </a:rPr>
                        <a:t>Folders/Bins/Boxes/Containers</a:t>
                      </a:r>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pic>
        <p:nvPicPr>
          <p:cNvPr id="190" name="Google Shape;190;p35"/>
          <p:cNvPicPr preferRelativeResize="0"/>
          <p:nvPr/>
        </p:nvPicPr>
        <p:blipFill>
          <a:blip r:embed="rId3">
            <a:alphaModFix/>
          </a:blip>
          <a:stretch>
            <a:fillRect/>
          </a:stretch>
        </p:blipFill>
        <p:spPr>
          <a:xfrm>
            <a:off x="5979031" y="3236400"/>
            <a:ext cx="3164969" cy="1756558"/>
          </a:xfrm>
          <a:prstGeom prst="rect">
            <a:avLst/>
          </a:prstGeom>
          <a:noFill/>
          <a:ln>
            <a:noFill/>
          </a:ln>
        </p:spPr>
      </p:pic>
      <p:pic>
        <p:nvPicPr>
          <p:cNvPr id="191" name="Google Shape;191;p35"/>
          <p:cNvPicPr preferRelativeResize="0"/>
          <p:nvPr/>
        </p:nvPicPr>
        <p:blipFill>
          <a:blip r:embed="rId4">
            <a:alphaModFix/>
          </a:blip>
          <a:stretch>
            <a:fillRect/>
          </a:stretch>
        </p:blipFill>
        <p:spPr>
          <a:xfrm>
            <a:off x="5749900" y="921275"/>
            <a:ext cx="2337552" cy="1789526"/>
          </a:xfrm>
          <a:prstGeom prst="rect">
            <a:avLst/>
          </a:prstGeom>
          <a:noFill/>
          <a:ln>
            <a:noFill/>
          </a:ln>
        </p:spPr>
      </p:pic>
      <p:pic>
        <p:nvPicPr>
          <p:cNvPr id="192" name="Google Shape;192;p35"/>
          <p:cNvPicPr preferRelativeResize="0"/>
          <p:nvPr/>
        </p:nvPicPr>
        <p:blipFill>
          <a:blip r:embed="rId5">
            <a:alphaModFix/>
          </a:blip>
          <a:stretch>
            <a:fillRect/>
          </a:stretch>
        </p:blipFill>
        <p:spPr>
          <a:xfrm>
            <a:off x="2746788" y="2121795"/>
            <a:ext cx="3149874" cy="24081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Low Tech Tools - Prioritizing Tasks</a:t>
            </a:r>
            <a:endParaRPr/>
          </a:p>
        </p:txBody>
      </p:sp>
      <p:pic>
        <p:nvPicPr>
          <p:cNvPr id="198" name="Google Shape;198;p36"/>
          <p:cNvPicPr preferRelativeResize="0"/>
          <p:nvPr/>
        </p:nvPicPr>
        <p:blipFill>
          <a:blip r:embed="rId3">
            <a:alphaModFix/>
          </a:blip>
          <a:stretch>
            <a:fillRect/>
          </a:stretch>
        </p:blipFill>
        <p:spPr>
          <a:xfrm>
            <a:off x="3064075" y="1126850"/>
            <a:ext cx="2865731" cy="3820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7"/>
          <p:cNvSpPr txBox="1"/>
          <p:nvPr>
            <p:ph type="title"/>
          </p:nvPr>
        </p:nvSpPr>
        <p:spPr>
          <a:xfrm>
            <a:off x="311700" y="436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Low Tech Tools - Assignment Tracker </a:t>
            </a:r>
            <a:endParaRPr/>
          </a:p>
        </p:txBody>
      </p:sp>
      <p:sp>
        <p:nvSpPr>
          <p:cNvPr id="204" name="Google Shape;204;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5" name="Google Shape;205;p37"/>
          <p:cNvPicPr preferRelativeResize="0"/>
          <p:nvPr/>
        </p:nvPicPr>
        <p:blipFill>
          <a:blip r:embed="rId3">
            <a:alphaModFix/>
          </a:blip>
          <a:stretch>
            <a:fillRect/>
          </a:stretch>
        </p:blipFill>
        <p:spPr>
          <a:xfrm>
            <a:off x="563100" y="1152475"/>
            <a:ext cx="8201475" cy="4434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Low Tech Tool - Visual Schedule</a:t>
            </a:r>
            <a:endParaRPr/>
          </a:p>
        </p:txBody>
      </p:sp>
      <p:pic>
        <p:nvPicPr>
          <p:cNvPr id="211" name="Google Shape;211;p38"/>
          <p:cNvPicPr preferRelativeResize="0"/>
          <p:nvPr/>
        </p:nvPicPr>
        <p:blipFill>
          <a:blip r:embed="rId3">
            <a:alphaModFix/>
          </a:blip>
          <a:stretch>
            <a:fillRect/>
          </a:stretch>
        </p:blipFill>
        <p:spPr>
          <a:xfrm>
            <a:off x="1616600" y="1145100"/>
            <a:ext cx="2610647" cy="3820974"/>
          </a:xfrm>
          <a:prstGeom prst="rect">
            <a:avLst/>
          </a:prstGeom>
          <a:noFill/>
          <a:ln>
            <a:noFill/>
          </a:ln>
        </p:spPr>
      </p:pic>
      <p:pic>
        <p:nvPicPr>
          <p:cNvPr id="212" name="Google Shape;212;p38"/>
          <p:cNvPicPr preferRelativeResize="0"/>
          <p:nvPr/>
        </p:nvPicPr>
        <p:blipFill>
          <a:blip r:embed="rId4">
            <a:alphaModFix/>
          </a:blip>
          <a:stretch>
            <a:fillRect/>
          </a:stretch>
        </p:blipFill>
        <p:spPr>
          <a:xfrm>
            <a:off x="5417774" y="1469925"/>
            <a:ext cx="2263050" cy="23287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id="217" name="Google Shape;217;p39"/>
          <p:cNvPicPr preferRelativeResize="0"/>
          <p:nvPr/>
        </p:nvPicPr>
        <p:blipFill>
          <a:blip r:embed="rId3">
            <a:alphaModFix/>
          </a:blip>
          <a:stretch>
            <a:fillRect/>
          </a:stretch>
        </p:blipFill>
        <p:spPr>
          <a:xfrm>
            <a:off x="1864600" y="1170125"/>
            <a:ext cx="2864800" cy="3819725"/>
          </a:xfrm>
          <a:prstGeom prst="rect">
            <a:avLst/>
          </a:prstGeom>
          <a:noFill/>
          <a:ln>
            <a:noFill/>
          </a:ln>
        </p:spPr>
      </p:pic>
      <p:sp>
        <p:nvSpPr>
          <p:cNvPr id="218" name="Google Shape;218;p39"/>
          <p:cNvSpPr/>
          <p:nvPr/>
        </p:nvSpPr>
        <p:spPr>
          <a:xfrm>
            <a:off x="311700" y="1771800"/>
            <a:ext cx="1702200" cy="13206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Low Tech Tool - Self-Monitoring</a:t>
            </a:r>
            <a:endParaRPr/>
          </a:p>
        </p:txBody>
      </p:sp>
      <p:pic>
        <p:nvPicPr>
          <p:cNvPr id="220" name="Google Shape;220;p39"/>
          <p:cNvPicPr preferRelativeResize="0"/>
          <p:nvPr/>
        </p:nvPicPr>
        <p:blipFill>
          <a:blip r:embed="rId4">
            <a:alphaModFix/>
          </a:blip>
          <a:stretch>
            <a:fillRect/>
          </a:stretch>
        </p:blipFill>
        <p:spPr>
          <a:xfrm>
            <a:off x="5210225" y="1162125"/>
            <a:ext cx="2864800" cy="3835715"/>
          </a:xfrm>
          <a:prstGeom prst="rect">
            <a:avLst/>
          </a:prstGeom>
          <a:noFill/>
          <a:ln>
            <a:noFill/>
          </a:ln>
        </p:spPr>
      </p:pic>
      <p:sp>
        <p:nvSpPr>
          <p:cNvPr id="221" name="Google Shape;221;p39"/>
          <p:cNvSpPr txBox="1"/>
          <p:nvPr/>
        </p:nvSpPr>
        <p:spPr>
          <a:xfrm>
            <a:off x="525075" y="2099400"/>
            <a:ext cx="1402800" cy="6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Is my volume appropriate? </a:t>
            </a:r>
            <a:endParaRPr/>
          </a:p>
          <a:p>
            <a:pPr indent="0" lvl="0" marL="0" rtl="0" algn="l">
              <a:spcBef>
                <a:spcPts val="0"/>
              </a:spcBef>
              <a:spcAft>
                <a:spcPts val="0"/>
              </a:spcAft>
              <a:buNone/>
            </a:pPr>
            <a:r>
              <a:t/>
            </a:r>
            <a:endParaRPr/>
          </a:p>
        </p:txBody>
      </p:sp>
      <p:sp>
        <p:nvSpPr>
          <p:cNvPr id="222" name="Google Shape;222;p39"/>
          <p:cNvSpPr/>
          <p:nvPr/>
        </p:nvSpPr>
        <p:spPr>
          <a:xfrm>
            <a:off x="7248100" y="122075"/>
            <a:ext cx="1702200" cy="13206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9"/>
          <p:cNvSpPr txBox="1"/>
          <p:nvPr/>
        </p:nvSpPr>
        <p:spPr>
          <a:xfrm>
            <a:off x="7557900" y="445025"/>
            <a:ext cx="1274400" cy="9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Am I standing in line?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Mid-Tech Tools - Timers</a:t>
            </a:r>
            <a:endParaRPr/>
          </a:p>
        </p:txBody>
      </p:sp>
      <p:pic>
        <p:nvPicPr>
          <p:cNvPr id="229" name="Google Shape;229;p40"/>
          <p:cNvPicPr preferRelativeResize="0"/>
          <p:nvPr/>
        </p:nvPicPr>
        <p:blipFill>
          <a:blip r:embed="rId3">
            <a:alphaModFix/>
          </a:blip>
          <a:stretch>
            <a:fillRect/>
          </a:stretch>
        </p:blipFill>
        <p:spPr>
          <a:xfrm>
            <a:off x="1579050" y="1658200"/>
            <a:ext cx="2057400" cy="2219325"/>
          </a:xfrm>
          <a:prstGeom prst="rect">
            <a:avLst/>
          </a:prstGeom>
          <a:noFill/>
          <a:ln>
            <a:noFill/>
          </a:ln>
        </p:spPr>
      </p:pic>
      <p:sp>
        <p:nvSpPr>
          <p:cNvPr id="230" name="Google Shape;230;p40"/>
          <p:cNvSpPr txBox="1"/>
          <p:nvPr/>
        </p:nvSpPr>
        <p:spPr>
          <a:xfrm>
            <a:off x="1789600" y="4087000"/>
            <a:ext cx="1927200" cy="8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Time Timer</a:t>
            </a:r>
            <a:endParaRPr sz="2400"/>
          </a:p>
        </p:txBody>
      </p:sp>
      <p:sp>
        <p:nvSpPr>
          <p:cNvPr id="231" name="Google Shape;231;p40"/>
          <p:cNvSpPr txBox="1"/>
          <p:nvPr/>
        </p:nvSpPr>
        <p:spPr>
          <a:xfrm>
            <a:off x="5093463" y="4087000"/>
            <a:ext cx="2815800" cy="8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accent5"/>
                </a:solidFill>
                <a:hlinkClick r:id="rId4"/>
              </a:rPr>
              <a:t>www.online-stopwatch.com</a:t>
            </a:r>
            <a:endParaRPr/>
          </a:p>
        </p:txBody>
      </p:sp>
      <p:pic>
        <p:nvPicPr>
          <p:cNvPr id="232" name="Google Shape;232;p40"/>
          <p:cNvPicPr preferRelativeResize="0"/>
          <p:nvPr/>
        </p:nvPicPr>
        <p:blipFill>
          <a:blip r:embed="rId5">
            <a:alphaModFix/>
          </a:blip>
          <a:stretch>
            <a:fillRect/>
          </a:stretch>
        </p:blipFill>
        <p:spPr>
          <a:xfrm>
            <a:off x="4467175" y="1658200"/>
            <a:ext cx="4068380" cy="2313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High</a:t>
            </a:r>
            <a:r>
              <a:rPr lang="en"/>
              <a:t> Tech Tool - Calendar</a:t>
            </a:r>
            <a:endParaRPr/>
          </a:p>
        </p:txBody>
      </p:sp>
      <p:pic>
        <p:nvPicPr>
          <p:cNvPr id="238" name="Google Shape;238;p41"/>
          <p:cNvPicPr preferRelativeResize="0"/>
          <p:nvPr/>
        </p:nvPicPr>
        <p:blipFill>
          <a:blip r:embed="rId3">
            <a:alphaModFix/>
          </a:blip>
          <a:stretch>
            <a:fillRect/>
          </a:stretch>
        </p:blipFill>
        <p:spPr>
          <a:xfrm>
            <a:off x="1167775" y="1201375"/>
            <a:ext cx="7185775" cy="3604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u="sng">
                <a:solidFill>
                  <a:schemeClr val="hlink"/>
                </a:solidFill>
                <a:hlinkClick r:id="rId3"/>
              </a:rPr>
              <a:t>InBrief: Executive Function: Skills for Life and Learning</a:t>
            </a:r>
            <a:endParaRPr sz="2400"/>
          </a:p>
          <a:p>
            <a:pPr indent="0" lvl="0" marL="0" rtl="0" algn="l">
              <a:spcBef>
                <a:spcPts val="1600"/>
              </a:spcBef>
              <a:spcAft>
                <a:spcPts val="0"/>
              </a:spcAft>
              <a:buNone/>
            </a:pPr>
            <a:r>
              <a:rPr lang="en" sz="2400"/>
              <a:t>Harvard Center on the Developing Child</a:t>
            </a:r>
            <a:endParaRPr sz="24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 Tech Tools:  Assignment Tracker</a:t>
            </a:r>
            <a:endParaRPr/>
          </a:p>
        </p:txBody>
      </p:sp>
      <p:sp>
        <p:nvSpPr>
          <p:cNvPr id="244" name="Google Shape;244;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45" name="Google Shape;245;p42"/>
          <p:cNvPicPr preferRelativeResize="0"/>
          <p:nvPr/>
        </p:nvPicPr>
        <p:blipFill>
          <a:blip r:embed="rId3">
            <a:alphaModFix/>
          </a:blip>
          <a:stretch>
            <a:fillRect/>
          </a:stretch>
        </p:blipFill>
        <p:spPr>
          <a:xfrm>
            <a:off x="910750" y="1017725"/>
            <a:ext cx="6367994" cy="3928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Low  &amp; High Tech Tool - Graphic Organizers</a:t>
            </a:r>
            <a:endParaRPr/>
          </a:p>
        </p:txBody>
      </p:sp>
      <p:sp>
        <p:nvSpPr>
          <p:cNvPr id="251" name="Google Shape;251;p43"/>
          <p:cNvSpPr txBox="1"/>
          <p:nvPr>
            <p:ph idx="1" type="body"/>
          </p:nvPr>
        </p:nvSpPr>
        <p:spPr>
          <a:xfrm>
            <a:off x="311700" y="1171100"/>
            <a:ext cx="4406400" cy="364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Wixie</a:t>
            </a:r>
            <a:endParaRPr/>
          </a:p>
          <a:p>
            <a:pPr indent="-342900" lvl="0" marL="457200" rtl="0" algn="l">
              <a:spcBef>
                <a:spcPts val="0"/>
              </a:spcBef>
              <a:spcAft>
                <a:spcPts val="0"/>
              </a:spcAft>
              <a:buSzPts val="1800"/>
              <a:buAutoNum type="arabicPeriod"/>
            </a:pPr>
            <a:r>
              <a:rPr lang="en"/>
              <a:t>Microsoft Word - use shapes to make organizer to fit your needs</a:t>
            </a:r>
            <a:endParaRPr/>
          </a:p>
          <a:p>
            <a:pPr indent="-342900" lvl="0" marL="457200" rtl="0" algn="l">
              <a:spcBef>
                <a:spcPts val="0"/>
              </a:spcBef>
              <a:spcAft>
                <a:spcPts val="0"/>
              </a:spcAft>
              <a:buSzPts val="1800"/>
              <a:buAutoNum type="arabicPeriod"/>
            </a:pPr>
            <a:r>
              <a:rPr lang="en" u="sng">
                <a:solidFill>
                  <a:schemeClr val="hlink"/>
                </a:solidFill>
                <a:hlinkClick r:id="rId3"/>
              </a:rPr>
              <a:t>Graphic Organizers: Guiding Principles and Effective Practice Considerations</a:t>
            </a:r>
            <a:endParaRPr/>
          </a:p>
          <a:p>
            <a:pPr indent="-342900" lvl="0" marL="457200" rtl="0" algn="l">
              <a:spcBef>
                <a:spcPts val="0"/>
              </a:spcBef>
              <a:spcAft>
                <a:spcPts val="0"/>
              </a:spcAft>
              <a:buSzPts val="1800"/>
              <a:buAutoNum type="arabicPeriod"/>
            </a:pPr>
            <a:r>
              <a:rPr lang="en" u="sng">
                <a:solidFill>
                  <a:schemeClr val="hlink"/>
                </a:solidFill>
                <a:hlinkClick r:id="rId4"/>
              </a:rPr>
              <a:t>Graphic Organizers and Implications for Universal Design for Learning</a:t>
            </a:r>
            <a:endParaRPr/>
          </a:p>
          <a:p>
            <a:pPr indent="0" lvl="0" marL="0" rtl="0" algn="l">
              <a:spcBef>
                <a:spcPts val="1600"/>
              </a:spcBef>
              <a:spcAft>
                <a:spcPts val="1600"/>
              </a:spcAft>
              <a:buNone/>
            </a:pPr>
            <a:r>
              <a:t/>
            </a:r>
            <a:endParaRPr/>
          </a:p>
        </p:txBody>
      </p:sp>
      <p:pic>
        <p:nvPicPr>
          <p:cNvPr id="252" name="Google Shape;252;p43"/>
          <p:cNvPicPr preferRelativeResize="0"/>
          <p:nvPr/>
        </p:nvPicPr>
        <p:blipFill>
          <a:blip r:embed="rId5">
            <a:alphaModFix/>
          </a:blip>
          <a:stretch>
            <a:fillRect/>
          </a:stretch>
        </p:blipFill>
        <p:spPr>
          <a:xfrm>
            <a:off x="5197725" y="1823013"/>
            <a:ext cx="3699075" cy="2191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 Tech Tools: Smart Notebooks </a:t>
            </a:r>
            <a:endParaRPr/>
          </a:p>
        </p:txBody>
      </p:sp>
      <p:sp>
        <p:nvSpPr>
          <p:cNvPr id="258" name="Google Shape;258;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u="sng">
                <a:solidFill>
                  <a:schemeClr val="hlink"/>
                </a:solidFill>
                <a:hlinkClick r:id="rId3"/>
              </a:rPr>
              <a:t>https://www.youtube.com/watch?v=YnbhLStChMc</a:t>
            </a:r>
            <a:r>
              <a:rPr lang="en"/>
              <a:t> </a:t>
            </a:r>
            <a:endParaRPr/>
          </a:p>
        </p:txBody>
      </p:sp>
      <p:pic>
        <p:nvPicPr>
          <p:cNvPr id="259" name="Google Shape;259;p44"/>
          <p:cNvPicPr preferRelativeResize="0"/>
          <p:nvPr/>
        </p:nvPicPr>
        <p:blipFill>
          <a:blip r:embed="rId4">
            <a:alphaModFix/>
          </a:blip>
          <a:stretch>
            <a:fillRect/>
          </a:stretch>
        </p:blipFill>
        <p:spPr>
          <a:xfrm>
            <a:off x="1780325" y="1062050"/>
            <a:ext cx="4954825" cy="3056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265" name="Google Shape;265;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Students are not just provided with strategies and tools, but there is explicit instruction about how to use these as well as clear expectations and examples of use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271" name="Google Shape;271;p46"/>
          <p:cNvSpPr txBox="1"/>
          <p:nvPr>
            <p:ph idx="1" type="body"/>
          </p:nvPr>
        </p:nvSpPr>
        <p:spPr>
          <a:xfrm>
            <a:off x="311700" y="1152475"/>
            <a:ext cx="3667200" cy="358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Cell phone parking lot</a:t>
            </a:r>
            <a:endParaRPr/>
          </a:p>
        </p:txBody>
      </p:sp>
      <p:pic>
        <p:nvPicPr>
          <p:cNvPr id="272" name="Google Shape;272;p46"/>
          <p:cNvPicPr preferRelativeResize="0"/>
          <p:nvPr/>
        </p:nvPicPr>
        <p:blipFill>
          <a:blip r:embed="rId3">
            <a:alphaModFix/>
          </a:blip>
          <a:stretch>
            <a:fillRect/>
          </a:stretch>
        </p:blipFill>
        <p:spPr>
          <a:xfrm>
            <a:off x="4769500" y="320950"/>
            <a:ext cx="3486226" cy="4648301"/>
          </a:xfrm>
          <a:prstGeom prst="rect">
            <a:avLst/>
          </a:prstGeom>
          <a:noFill/>
          <a:ln>
            <a:noFill/>
          </a:ln>
        </p:spPr>
      </p:pic>
      <p:pic>
        <p:nvPicPr>
          <p:cNvPr id="273" name="Google Shape;273;p46"/>
          <p:cNvPicPr preferRelativeResize="0"/>
          <p:nvPr/>
        </p:nvPicPr>
        <p:blipFill>
          <a:blip r:embed="rId4">
            <a:alphaModFix/>
          </a:blip>
          <a:stretch>
            <a:fillRect/>
          </a:stretch>
        </p:blipFill>
        <p:spPr>
          <a:xfrm>
            <a:off x="820525" y="1722675"/>
            <a:ext cx="2502025" cy="3123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279" name="Google Shape;279;p47"/>
          <p:cNvSpPr txBox="1"/>
          <p:nvPr>
            <p:ph idx="1" type="body"/>
          </p:nvPr>
        </p:nvSpPr>
        <p:spPr>
          <a:xfrm>
            <a:off x="311700" y="1152475"/>
            <a:ext cx="4053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How to use, organize and access documents</a:t>
            </a:r>
            <a:endParaRPr/>
          </a:p>
          <a:p>
            <a:pPr indent="0" lvl="0" marL="0" rtl="0" algn="l">
              <a:lnSpc>
                <a:spcPct val="100000"/>
              </a:lnSpc>
              <a:spcBef>
                <a:spcPts val="1600"/>
              </a:spcBef>
              <a:spcAft>
                <a:spcPts val="1600"/>
              </a:spcAft>
              <a:buNone/>
            </a:pPr>
            <a:r>
              <a:rPr lang="en"/>
              <a:t>Google Docs</a:t>
            </a:r>
            <a:endParaRPr/>
          </a:p>
        </p:txBody>
      </p:sp>
      <p:pic>
        <p:nvPicPr>
          <p:cNvPr id="280" name="Google Shape;280;p47"/>
          <p:cNvPicPr preferRelativeResize="0"/>
          <p:nvPr/>
        </p:nvPicPr>
        <p:blipFill>
          <a:blip r:embed="rId3">
            <a:alphaModFix/>
          </a:blip>
          <a:stretch>
            <a:fillRect/>
          </a:stretch>
        </p:blipFill>
        <p:spPr>
          <a:xfrm>
            <a:off x="4753950" y="0"/>
            <a:ext cx="3857634"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286" name="Google Shape;286;p48"/>
          <p:cNvSpPr txBox="1"/>
          <p:nvPr>
            <p:ph idx="1" type="body"/>
          </p:nvPr>
        </p:nvSpPr>
        <p:spPr>
          <a:xfrm>
            <a:off x="311700" y="1152475"/>
            <a:ext cx="2178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send an email</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If you need something - ask!</a:t>
            </a:r>
            <a:endParaRPr/>
          </a:p>
        </p:txBody>
      </p:sp>
      <p:pic>
        <p:nvPicPr>
          <p:cNvPr id="287" name="Google Shape;287;p48"/>
          <p:cNvPicPr preferRelativeResize="0"/>
          <p:nvPr/>
        </p:nvPicPr>
        <p:blipFill>
          <a:blip r:embed="rId3">
            <a:alphaModFix/>
          </a:blip>
          <a:stretch>
            <a:fillRect/>
          </a:stretch>
        </p:blipFill>
        <p:spPr>
          <a:xfrm>
            <a:off x="3748200" y="1152475"/>
            <a:ext cx="5084100" cy="3813075"/>
          </a:xfrm>
          <a:prstGeom prst="rect">
            <a:avLst/>
          </a:prstGeom>
          <a:noFill/>
          <a:ln>
            <a:noFill/>
          </a:ln>
        </p:spPr>
      </p:pic>
      <p:pic>
        <p:nvPicPr>
          <p:cNvPr id="288" name="Google Shape;288;p48"/>
          <p:cNvPicPr preferRelativeResize="0"/>
          <p:nvPr/>
        </p:nvPicPr>
        <p:blipFill>
          <a:blip r:embed="rId4">
            <a:alphaModFix/>
          </a:blip>
          <a:stretch>
            <a:fillRect/>
          </a:stretch>
        </p:blipFill>
        <p:spPr>
          <a:xfrm>
            <a:off x="2648226" y="1487402"/>
            <a:ext cx="2515250" cy="335364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294" name="Google Shape;294;p49"/>
          <p:cNvSpPr txBox="1"/>
          <p:nvPr>
            <p:ph idx="1" type="body"/>
          </p:nvPr>
        </p:nvSpPr>
        <p:spPr>
          <a:xfrm>
            <a:off x="311700" y="1152475"/>
            <a:ext cx="31119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600"/>
              </a:spcAft>
              <a:buNone/>
            </a:pPr>
            <a:r>
              <a:rPr lang="en"/>
              <a:t>How to Request an extension with steps and a model email</a:t>
            </a:r>
            <a:endParaRPr/>
          </a:p>
        </p:txBody>
      </p:sp>
      <p:pic>
        <p:nvPicPr>
          <p:cNvPr id="295" name="Google Shape;295;p49"/>
          <p:cNvPicPr preferRelativeResize="0"/>
          <p:nvPr/>
        </p:nvPicPr>
        <p:blipFill>
          <a:blip r:embed="rId3">
            <a:alphaModFix/>
          </a:blip>
          <a:stretch>
            <a:fillRect/>
          </a:stretch>
        </p:blipFill>
        <p:spPr>
          <a:xfrm>
            <a:off x="3423750" y="1152475"/>
            <a:ext cx="5057700" cy="3793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301" name="Google Shape;301;p50"/>
          <p:cNvSpPr txBox="1"/>
          <p:nvPr>
            <p:ph idx="1" type="body"/>
          </p:nvPr>
        </p:nvSpPr>
        <p:spPr>
          <a:xfrm>
            <a:off x="311700" y="1152475"/>
            <a:ext cx="36579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Have a place where tools are </a:t>
            </a:r>
            <a:endParaRPr/>
          </a:p>
          <a:p>
            <a:pPr indent="0" lvl="0" marL="0" rtl="0" algn="l">
              <a:lnSpc>
                <a:spcPct val="100000"/>
              </a:lnSpc>
              <a:spcBef>
                <a:spcPts val="1600"/>
              </a:spcBef>
              <a:spcAft>
                <a:spcPts val="1600"/>
              </a:spcAft>
              <a:buNone/>
            </a:pPr>
            <a:r>
              <a:rPr lang="en"/>
              <a:t>available for students</a:t>
            </a:r>
            <a:endParaRPr/>
          </a:p>
        </p:txBody>
      </p:sp>
      <p:pic>
        <p:nvPicPr>
          <p:cNvPr id="302" name="Google Shape;302;p50"/>
          <p:cNvPicPr preferRelativeResize="0"/>
          <p:nvPr/>
        </p:nvPicPr>
        <p:blipFill>
          <a:blip r:embed="rId3">
            <a:alphaModFix/>
          </a:blip>
          <a:stretch>
            <a:fillRect/>
          </a:stretch>
        </p:blipFill>
        <p:spPr>
          <a:xfrm>
            <a:off x="4258700" y="213825"/>
            <a:ext cx="3438923" cy="4585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308" name="Google Shape;308;p51"/>
          <p:cNvSpPr txBox="1"/>
          <p:nvPr>
            <p:ph idx="1" type="body"/>
          </p:nvPr>
        </p:nvSpPr>
        <p:spPr>
          <a:xfrm>
            <a:off x="311700" y="1152475"/>
            <a:ext cx="28800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The tools and guidelines</a:t>
            </a:r>
            <a:endParaRPr/>
          </a:p>
          <a:p>
            <a:pPr indent="0" lvl="0" marL="0" rtl="0" algn="l">
              <a:lnSpc>
                <a:spcPct val="100000"/>
              </a:lnSpc>
              <a:spcBef>
                <a:spcPts val="1600"/>
              </a:spcBef>
              <a:spcAft>
                <a:spcPts val="1600"/>
              </a:spcAft>
              <a:buNone/>
            </a:pPr>
            <a:r>
              <a:rPr lang="en"/>
              <a:t>for use</a:t>
            </a:r>
            <a:endParaRPr/>
          </a:p>
        </p:txBody>
      </p:sp>
      <p:pic>
        <p:nvPicPr>
          <p:cNvPr id="309" name="Google Shape;309;p51"/>
          <p:cNvPicPr preferRelativeResize="0"/>
          <p:nvPr/>
        </p:nvPicPr>
        <p:blipFill>
          <a:blip r:embed="rId3">
            <a:alphaModFix/>
          </a:blip>
          <a:stretch>
            <a:fillRect/>
          </a:stretch>
        </p:blipFill>
        <p:spPr>
          <a:xfrm>
            <a:off x="3304925" y="1017725"/>
            <a:ext cx="5295276" cy="39714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Executive Functioning?</a:t>
            </a:r>
            <a:endParaRPr/>
          </a:p>
        </p:txBody>
      </p:sp>
      <p:sp>
        <p:nvSpPr>
          <p:cNvPr id="74" name="Google Shape;74;p16"/>
          <p:cNvSpPr txBox="1"/>
          <p:nvPr>
            <p:ph idx="1" type="body"/>
          </p:nvPr>
        </p:nvSpPr>
        <p:spPr>
          <a:xfrm>
            <a:off x="311700" y="1152475"/>
            <a:ext cx="8520600" cy="390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A3A3A"/>
                </a:solidFill>
                <a:highlight>
                  <a:srgbClr val="FFFFFF"/>
                </a:highlight>
              </a:rPr>
              <a:t>Inhibitory Control	</a:t>
            </a:r>
            <a:r>
              <a:rPr b="1" lang="en">
                <a:solidFill>
                  <a:srgbClr val="3A3A3A"/>
                </a:solidFill>
                <a:highlight>
                  <a:srgbClr val="FFFFFF"/>
                </a:highlight>
              </a:rPr>
              <a:t>	</a:t>
            </a:r>
            <a:r>
              <a:rPr b="1" lang="en">
                <a:solidFill>
                  <a:srgbClr val="3A3A3A"/>
                </a:solidFill>
                <a:highlight>
                  <a:srgbClr val="FFFFFF"/>
                </a:highlight>
              </a:rPr>
              <a:t>Working Memory		Mental Flexibility</a:t>
            </a:r>
            <a:endParaRPr b="1">
              <a:solidFill>
                <a:srgbClr val="3A3A3A"/>
              </a:solidFill>
              <a:highlight>
                <a:srgbClr val="FFFFFF"/>
              </a:highlight>
            </a:endParaRPr>
          </a:p>
          <a:p>
            <a:pPr indent="0" lvl="0" marL="0" rtl="0" algn="l">
              <a:spcBef>
                <a:spcPts val="1600"/>
              </a:spcBef>
              <a:spcAft>
                <a:spcPts val="0"/>
              </a:spcAft>
              <a:buNone/>
            </a:pPr>
            <a:r>
              <a:rPr b="1" lang="en">
                <a:solidFill>
                  <a:srgbClr val="3A3A3A"/>
                </a:solidFill>
                <a:highlight>
                  <a:srgbClr val="FFFFFF"/>
                </a:highlight>
              </a:rPr>
              <a:t>Executive function and self-regulation</a:t>
            </a:r>
            <a:r>
              <a:rPr lang="en">
                <a:solidFill>
                  <a:srgbClr val="3A3A3A"/>
                </a:solidFill>
                <a:highlight>
                  <a:srgbClr val="FFFFFF"/>
                </a:highlight>
              </a:rPr>
              <a:t> skills are the mental processes that enable us to plan, focus attention, remember instructions, and juggle multiple tasks successfully. Just as an air traffic control system at a busy airport safely manages the arrivals and departures of many aircraft on multiple runways, the brain needs this skill set to filter distractions, prioritize tasks, set and achieve goals, and control impulses.</a:t>
            </a:r>
            <a:endParaRPr>
              <a:solidFill>
                <a:srgbClr val="3A3A3A"/>
              </a:solidFill>
              <a:highlight>
                <a:srgbClr val="FFFFFF"/>
              </a:highlight>
            </a:endParaRPr>
          </a:p>
          <a:p>
            <a:pPr indent="0" lvl="0" marL="0" rtl="0" algn="l">
              <a:lnSpc>
                <a:spcPct val="100000"/>
              </a:lnSpc>
              <a:spcBef>
                <a:spcPts val="1600"/>
              </a:spcBef>
              <a:spcAft>
                <a:spcPts val="0"/>
              </a:spcAft>
              <a:buNone/>
            </a:pPr>
            <a:r>
              <a:rPr lang="en" sz="1400">
                <a:solidFill>
                  <a:srgbClr val="3A3A3A"/>
                </a:solidFill>
                <a:highlight>
                  <a:srgbClr val="FFFFFF"/>
                </a:highlight>
              </a:rPr>
              <a:t>Center on the Developing Child, Harvard </a:t>
            </a:r>
            <a:r>
              <a:rPr lang="en" sz="1400">
                <a:solidFill>
                  <a:srgbClr val="3A3A3A"/>
                </a:solidFill>
                <a:highlight>
                  <a:srgbClr val="FFFFFF"/>
                </a:highlight>
              </a:rPr>
              <a:t>University - </a:t>
            </a:r>
            <a:r>
              <a:rPr lang="en" sz="1400">
                <a:solidFill>
                  <a:srgbClr val="3A3A3A"/>
                </a:solidFill>
                <a:highlight>
                  <a:srgbClr val="FFFFFF"/>
                </a:highlight>
              </a:rPr>
              <a:t>Executive Function and Self Regulation </a:t>
            </a:r>
            <a:r>
              <a:rPr lang="en" u="sng">
                <a:solidFill>
                  <a:schemeClr val="accent5"/>
                </a:solidFill>
                <a:hlinkClick r:id="rId3"/>
              </a:rPr>
              <a:t>https://developingchild.harvard.edu/science/key-concepts/executive-function/</a:t>
            </a:r>
            <a:endParaRPr/>
          </a:p>
          <a:p>
            <a:pPr indent="0" lvl="0" marL="0" rtl="0" algn="l">
              <a:lnSpc>
                <a:spcPct val="100000"/>
              </a:lnSpc>
              <a:spcBef>
                <a:spcPts val="0"/>
              </a:spcBef>
              <a:spcAft>
                <a:spcPts val="0"/>
              </a:spcAft>
              <a:buNone/>
            </a:pPr>
            <a:r>
              <a:rPr lang="en">
                <a:solidFill>
                  <a:srgbClr val="222222"/>
                </a:solidFill>
                <a:highlight>
                  <a:schemeClr val="lt1"/>
                </a:highlight>
                <a:latin typeface="Roboto"/>
                <a:ea typeface="Roboto"/>
                <a:cs typeface="Roboto"/>
                <a:sym typeface="Roboto"/>
              </a:rPr>
              <a:t> </a:t>
            </a:r>
            <a:r>
              <a:rPr lang="en" sz="1400">
                <a:solidFill>
                  <a:srgbClr val="222222"/>
                </a:solidFill>
                <a:highlight>
                  <a:schemeClr val="lt1"/>
                </a:highlight>
                <a:latin typeface="Roboto"/>
                <a:ea typeface="Roboto"/>
                <a:cs typeface="Roboto"/>
                <a:sym typeface="Roboto"/>
              </a:rPr>
              <a:t>Response Inhibition in the Stop Signal Paradigm </a:t>
            </a:r>
            <a:r>
              <a:rPr lang="en" u="sng">
                <a:solidFill>
                  <a:schemeClr val="accent5"/>
                </a:solidFill>
                <a:highlight>
                  <a:schemeClr val="lt1"/>
                </a:highlight>
                <a:latin typeface="Roboto"/>
                <a:ea typeface="Roboto"/>
                <a:cs typeface="Roboto"/>
                <a:sym typeface="Roboto"/>
                <a:hlinkClick r:id="rId4"/>
              </a:rPr>
              <a:t>https://www.ncbi.nlm.nih.gov/pubmed/18799345</a:t>
            </a:r>
            <a:r>
              <a:rPr lang="en">
                <a:solidFill>
                  <a:schemeClr val="accent5"/>
                </a:solidFill>
              </a:rPr>
              <a:t> </a:t>
            </a:r>
            <a:endParaRPr>
              <a:solidFill>
                <a:schemeClr val="accent5"/>
              </a:solidFill>
              <a:highlight>
                <a:srgbClr val="FFFFFF"/>
              </a:high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315" name="Google Shape;315;p52"/>
          <p:cNvSpPr txBox="1"/>
          <p:nvPr>
            <p:ph idx="1" type="body"/>
          </p:nvPr>
        </p:nvSpPr>
        <p:spPr>
          <a:xfrm>
            <a:off x="394850" y="1140600"/>
            <a:ext cx="33114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600"/>
              </a:spcAft>
              <a:buNone/>
            </a:pPr>
            <a:r>
              <a:rPr lang="en"/>
              <a:t>Resource teacher has board where she keeps track of major assignments, quizzes and tests so students have a reference available</a:t>
            </a:r>
            <a:endParaRPr/>
          </a:p>
        </p:txBody>
      </p:sp>
      <p:pic>
        <p:nvPicPr>
          <p:cNvPr id="316" name="Google Shape;316;p52"/>
          <p:cNvPicPr preferRelativeResize="0"/>
          <p:nvPr/>
        </p:nvPicPr>
        <p:blipFill>
          <a:blip r:embed="rId3">
            <a:alphaModFix/>
          </a:blip>
          <a:stretch>
            <a:fillRect/>
          </a:stretch>
        </p:blipFill>
        <p:spPr>
          <a:xfrm>
            <a:off x="3601925" y="1077025"/>
            <a:ext cx="5051763" cy="378882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322" name="Google Shape;322;p53"/>
          <p:cNvSpPr txBox="1"/>
          <p:nvPr>
            <p:ph idx="1" type="body"/>
          </p:nvPr>
        </p:nvSpPr>
        <p:spPr>
          <a:xfrm>
            <a:off x="311700" y="1152475"/>
            <a:ext cx="32400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BOY  planner- </a:t>
            </a:r>
            <a:endParaRPr/>
          </a:p>
          <a:p>
            <a:pPr indent="0" lvl="0" marL="0" rtl="0" algn="l">
              <a:lnSpc>
                <a:spcPct val="100000"/>
              </a:lnSpc>
              <a:spcBef>
                <a:spcPts val="1600"/>
              </a:spcBef>
              <a:spcAft>
                <a:spcPts val="1600"/>
              </a:spcAft>
              <a:buNone/>
            </a:pPr>
            <a:r>
              <a:rPr lang="en"/>
              <a:t>Gradually decrease how much info students need to include and then they can transition  to more typical system- paper  or electronic based.</a:t>
            </a:r>
            <a:endParaRPr/>
          </a:p>
        </p:txBody>
      </p:sp>
      <p:pic>
        <p:nvPicPr>
          <p:cNvPr id="323" name="Google Shape;323;p53"/>
          <p:cNvPicPr preferRelativeResize="0"/>
          <p:nvPr/>
        </p:nvPicPr>
        <p:blipFill>
          <a:blip r:embed="rId3">
            <a:alphaModFix/>
          </a:blip>
          <a:stretch>
            <a:fillRect/>
          </a:stretch>
        </p:blipFill>
        <p:spPr>
          <a:xfrm>
            <a:off x="3947425" y="886588"/>
            <a:ext cx="4884878" cy="394817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329" name="Google Shape;329;p54"/>
          <p:cNvSpPr txBox="1"/>
          <p:nvPr>
            <p:ph idx="1" type="body"/>
          </p:nvPr>
        </p:nvSpPr>
        <p:spPr>
          <a:xfrm>
            <a:off x="311700" y="1152475"/>
            <a:ext cx="2904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has created a book area that is welcoming, has different seating options, and is not cluttered.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Classroom visual schedule posted using pocket chart.</a:t>
            </a:r>
            <a:endParaRPr/>
          </a:p>
        </p:txBody>
      </p:sp>
      <p:pic>
        <p:nvPicPr>
          <p:cNvPr id="330" name="Google Shape;330;p54"/>
          <p:cNvPicPr preferRelativeResize="0"/>
          <p:nvPr/>
        </p:nvPicPr>
        <p:blipFill>
          <a:blip r:embed="rId3">
            <a:alphaModFix/>
          </a:blip>
          <a:stretch>
            <a:fillRect/>
          </a:stretch>
        </p:blipFill>
        <p:spPr>
          <a:xfrm>
            <a:off x="3331275" y="1017725"/>
            <a:ext cx="5501031" cy="41257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336" name="Google Shape;336;p55"/>
          <p:cNvSpPr txBox="1"/>
          <p:nvPr>
            <p:ph idx="1" type="body"/>
          </p:nvPr>
        </p:nvSpPr>
        <p:spPr>
          <a:xfrm>
            <a:off x="311700" y="1152475"/>
            <a:ext cx="3204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Drawers are clearly labeled with contents. </a:t>
            </a:r>
            <a:endParaRPr/>
          </a:p>
          <a:p>
            <a:pPr indent="0" lvl="0" marL="0" rtl="0" algn="l">
              <a:spcBef>
                <a:spcPts val="1600"/>
              </a:spcBef>
              <a:spcAft>
                <a:spcPts val="0"/>
              </a:spcAft>
              <a:buNone/>
            </a:pPr>
            <a:r>
              <a:rPr lang="en"/>
              <a:t>Student work is posted but not cluttered</a:t>
            </a:r>
            <a:endParaRPr/>
          </a:p>
          <a:p>
            <a:pPr indent="0" lvl="0" marL="0" rtl="0" algn="l">
              <a:spcBef>
                <a:spcPts val="1600"/>
              </a:spcBef>
              <a:spcAft>
                <a:spcPts val="1600"/>
              </a:spcAft>
              <a:buNone/>
            </a:pPr>
            <a:r>
              <a:rPr lang="en"/>
              <a:t>Calendar of long term assignments and special events posted here.</a:t>
            </a:r>
            <a:endParaRPr/>
          </a:p>
        </p:txBody>
      </p:sp>
      <p:pic>
        <p:nvPicPr>
          <p:cNvPr id="337" name="Google Shape;337;p55"/>
          <p:cNvPicPr preferRelativeResize="0"/>
          <p:nvPr/>
        </p:nvPicPr>
        <p:blipFill>
          <a:blip r:embed="rId3">
            <a:alphaModFix/>
          </a:blip>
          <a:stretch>
            <a:fillRect/>
          </a:stretch>
        </p:blipFill>
        <p:spPr>
          <a:xfrm>
            <a:off x="3591700" y="1017725"/>
            <a:ext cx="5431329" cy="40735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343" name="Google Shape;343;p56"/>
          <p:cNvSpPr txBox="1"/>
          <p:nvPr>
            <p:ph idx="1" type="body"/>
          </p:nvPr>
        </p:nvSpPr>
        <p:spPr>
          <a:xfrm>
            <a:off x="311700" y="1152475"/>
            <a:ext cx="3355200" cy="377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Overall class objective, target language/vocabulary, and individual agenda for each student posted in a simple, direct manner. </a:t>
            </a:r>
            <a:endParaRPr/>
          </a:p>
          <a:p>
            <a:pPr indent="0" lvl="0" marL="0" rtl="0" algn="l">
              <a:spcBef>
                <a:spcPts val="1600"/>
              </a:spcBef>
              <a:spcAft>
                <a:spcPts val="0"/>
              </a:spcAft>
              <a:buNone/>
            </a:pPr>
            <a:r>
              <a:rPr lang="en"/>
              <a:t>Guidelines for iPad usage posted </a:t>
            </a:r>
            <a:endParaRPr/>
          </a:p>
          <a:p>
            <a:pPr indent="0" lvl="0" marL="0" rtl="0" algn="l">
              <a:spcBef>
                <a:spcPts val="1600"/>
              </a:spcBef>
              <a:spcAft>
                <a:spcPts val="1600"/>
              </a:spcAft>
              <a:buNone/>
            </a:pPr>
            <a:r>
              <a:rPr lang="en"/>
              <a:t>Materials organized into buckets for student and teacher use</a:t>
            </a:r>
            <a:endParaRPr/>
          </a:p>
        </p:txBody>
      </p:sp>
      <p:pic>
        <p:nvPicPr>
          <p:cNvPr id="344" name="Google Shape;344;p56"/>
          <p:cNvPicPr preferRelativeResize="0"/>
          <p:nvPr/>
        </p:nvPicPr>
        <p:blipFill>
          <a:blip r:embed="rId3">
            <a:alphaModFix/>
          </a:blip>
          <a:stretch>
            <a:fillRect/>
          </a:stretch>
        </p:blipFill>
        <p:spPr>
          <a:xfrm>
            <a:off x="3779400" y="1017725"/>
            <a:ext cx="5218597" cy="391394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examples</a:t>
            </a:r>
            <a:endParaRPr/>
          </a:p>
        </p:txBody>
      </p:sp>
      <p:sp>
        <p:nvSpPr>
          <p:cNvPr id="350" name="Google Shape;350;p57"/>
          <p:cNvSpPr txBox="1"/>
          <p:nvPr>
            <p:ph idx="1" type="body"/>
          </p:nvPr>
        </p:nvSpPr>
        <p:spPr>
          <a:xfrm>
            <a:off x="311700" y="1152475"/>
            <a:ext cx="3142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Word wall (text and picture) to address student’s language and literacy needs</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Clean and open spaces for moving through classroom. </a:t>
            </a:r>
            <a:endParaRPr/>
          </a:p>
        </p:txBody>
      </p:sp>
      <p:pic>
        <p:nvPicPr>
          <p:cNvPr id="351" name="Google Shape;351;p57"/>
          <p:cNvPicPr preferRelativeResize="0"/>
          <p:nvPr/>
        </p:nvPicPr>
        <p:blipFill>
          <a:blip r:embed="rId3">
            <a:alphaModFix/>
          </a:blip>
          <a:stretch>
            <a:fillRect/>
          </a:stretch>
        </p:blipFill>
        <p:spPr>
          <a:xfrm>
            <a:off x="3605425" y="1017725"/>
            <a:ext cx="5417604" cy="406320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Spotted: </a:t>
            </a:r>
            <a:r>
              <a:rPr lang="en"/>
              <a:t>What would you do?</a:t>
            </a:r>
            <a:endParaRPr/>
          </a:p>
        </p:txBody>
      </p:sp>
      <p:pic>
        <p:nvPicPr>
          <p:cNvPr id="357" name="Google Shape;357;p58"/>
          <p:cNvPicPr preferRelativeResize="0"/>
          <p:nvPr/>
        </p:nvPicPr>
        <p:blipFill>
          <a:blip r:embed="rId3">
            <a:alphaModFix/>
          </a:blip>
          <a:stretch>
            <a:fillRect/>
          </a:stretch>
        </p:blipFill>
        <p:spPr>
          <a:xfrm>
            <a:off x="1774075" y="1017725"/>
            <a:ext cx="5094631" cy="382097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pic>
        <p:nvPicPr>
          <p:cNvPr id="362" name="Google Shape;362;p59"/>
          <p:cNvPicPr preferRelativeResize="0"/>
          <p:nvPr/>
        </p:nvPicPr>
        <p:blipFill>
          <a:blip r:embed="rId3">
            <a:alphaModFix/>
          </a:blip>
          <a:stretch>
            <a:fillRect/>
          </a:stretch>
        </p:blipFill>
        <p:spPr>
          <a:xfrm>
            <a:off x="319225" y="301825"/>
            <a:ext cx="8394126" cy="45775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6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69" name="Google Shape;369;p60"/>
          <p:cNvPicPr preferRelativeResize="0"/>
          <p:nvPr/>
        </p:nvPicPr>
        <p:blipFill>
          <a:blip r:embed="rId3">
            <a:alphaModFix/>
          </a:blip>
          <a:stretch>
            <a:fillRect/>
          </a:stretch>
        </p:blipFill>
        <p:spPr>
          <a:xfrm>
            <a:off x="0" y="-3"/>
            <a:ext cx="9144002" cy="484170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pic>
        <p:nvPicPr>
          <p:cNvPr id="374" name="Google Shape;374;p61"/>
          <p:cNvPicPr preferRelativeResize="0"/>
          <p:nvPr/>
        </p:nvPicPr>
        <p:blipFill>
          <a:blip r:embed="rId3">
            <a:alphaModFix/>
          </a:blip>
          <a:stretch>
            <a:fillRect/>
          </a:stretch>
        </p:blipFill>
        <p:spPr>
          <a:xfrm>
            <a:off x="1885550" y="96650"/>
            <a:ext cx="5715000" cy="4762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Executive Functioning?</a:t>
            </a:r>
            <a:endParaRPr/>
          </a:p>
        </p:txBody>
      </p:sp>
      <p:sp>
        <p:nvSpPr>
          <p:cNvPr id="80" name="Google Shape;80;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neuropsychological concept referring to the cognitive processes required to plan and direct activities, including task initiation and follow through, working memory, sustained attention, performance monitoring, inhibition of impulses and goal directed persistence (Dawson &amp; Guare, 2004).   From Wisconsin Assistive Technology </a:t>
            </a:r>
            <a:r>
              <a:rPr lang="en" sz="2400"/>
              <a:t>Initiative</a:t>
            </a:r>
            <a:r>
              <a:rPr lang="en" sz="2400"/>
              <a:t>, Chapter 9. </a:t>
            </a:r>
            <a:endParaRPr sz="2400"/>
          </a:p>
          <a:p>
            <a:pPr indent="0" lvl="0" marL="0" rtl="0" algn="l">
              <a:spcBef>
                <a:spcPts val="1600"/>
              </a:spcBef>
              <a:spcAft>
                <a:spcPts val="160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62"/>
          <p:cNvSpPr txBox="1"/>
          <p:nvPr>
            <p:ph type="title"/>
          </p:nvPr>
        </p:nvSpPr>
        <p:spPr>
          <a:xfrm>
            <a:off x="311700" y="23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 </a:t>
            </a:r>
            <a:r>
              <a:rPr b="1" lang="en" sz="3000"/>
              <a:t>S</a:t>
            </a:r>
            <a:r>
              <a:rPr lang="en"/>
              <a:t>tudent</a:t>
            </a:r>
            <a:endParaRPr/>
          </a:p>
        </p:txBody>
      </p:sp>
      <p:sp>
        <p:nvSpPr>
          <p:cNvPr id="380" name="Google Shape;380;p62"/>
          <p:cNvSpPr txBox="1"/>
          <p:nvPr>
            <p:ph idx="1" type="body"/>
          </p:nvPr>
        </p:nvSpPr>
        <p:spPr>
          <a:xfrm>
            <a:off x="311700" y="934575"/>
            <a:ext cx="8520600" cy="41259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Char char="●"/>
            </a:pPr>
            <a:r>
              <a:rPr lang="en" sz="2000">
                <a:solidFill>
                  <a:srgbClr val="000000"/>
                </a:solidFill>
              </a:rPr>
              <a:t>12 year old female student (7th grade) </a:t>
            </a:r>
            <a:endParaRPr sz="2000">
              <a:solidFill>
                <a:srgbClr val="000000"/>
              </a:solidFill>
            </a:endParaRPr>
          </a:p>
          <a:p>
            <a:pPr indent="-355600" lvl="0" marL="457200" rtl="0" algn="l">
              <a:lnSpc>
                <a:spcPct val="100000"/>
              </a:lnSpc>
              <a:spcBef>
                <a:spcPts val="0"/>
              </a:spcBef>
              <a:spcAft>
                <a:spcPts val="0"/>
              </a:spcAft>
              <a:buSzPts val="2000"/>
              <a:buChar char="●"/>
            </a:pPr>
            <a:r>
              <a:rPr lang="en" sz="2000">
                <a:solidFill>
                  <a:srgbClr val="000000"/>
                </a:solidFill>
              </a:rPr>
              <a:t>educational classification OHI &amp; </a:t>
            </a:r>
            <a:r>
              <a:rPr lang="en" sz="2000">
                <a:solidFill>
                  <a:srgbClr val="000000"/>
                </a:solidFill>
              </a:rPr>
              <a:t>medical</a:t>
            </a:r>
            <a:r>
              <a:rPr lang="en" sz="2000">
                <a:solidFill>
                  <a:srgbClr val="000000"/>
                </a:solidFill>
              </a:rPr>
              <a:t> dx of ADHD (</a:t>
            </a:r>
            <a:r>
              <a:rPr lang="en" sz="2000">
                <a:solidFill>
                  <a:srgbClr val="000000"/>
                </a:solidFill>
              </a:rPr>
              <a:t>does not take medication). </a:t>
            </a:r>
            <a:endParaRPr sz="2000">
              <a:solidFill>
                <a:srgbClr val="000000"/>
              </a:solidFill>
            </a:endParaRPr>
          </a:p>
          <a:p>
            <a:pPr indent="-355600" lvl="0" marL="457200" rtl="0" algn="l">
              <a:lnSpc>
                <a:spcPct val="100000"/>
              </a:lnSpc>
              <a:spcBef>
                <a:spcPts val="0"/>
              </a:spcBef>
              <a:spcAft>
                <a:spcPts val="0"/>
              </a:spcAft>
              <a:buSzPts val="2000"/>
              <a:buChar char="●"/>
            </a:pPr>
            <a:r>
              <a:rPr lang="en" sz="2000">
                <a:solidFill>
                  <a:srgbClr val="000000"/>
                </a:solidFill>
              </a:rPr>
              <a:t>Strengths: math calculation and math reasoning, reading = significantly above grade level-</a:t>
            </a:r>
            <a:r>
              <a:rPr lang="en" sz="2000">
                <a:solidFill>
                  <a:schemeClr val="dk1"/>
                </a:solidFill>
              </a:rPr>
              <a:t>Lexile 1332 </a:t>
            </a:r>
            <a:r>
              <a:rPr lang="en" sz="2000">
                <a:solidFill>
                  <a:srgbClr val="666666"/>
                </a:solidFill>
              </a:rPr>
              <a:t>(</a:t>
            </a:r>
            <a:r>
              <a:rPr lang="en" sz="2000">
                <a:solidFill>
                  <a:srgbClr val="666666"/>
                </a:solidFill>
                <a:highlight>
                  <a:srgbClr val="FFFFFF"/>
                </a:highlight>
              </a:rPr>
              <a:t>9</a:t>
            </a:r>
            <a:r>
              <a:rPr lang="en" sz="2000">
                <a:solidFill>
                  <a:srgbClr val="656565"/>
                </a:solidFill>
                <a:highlight>
                  <a:srgbClr val="FFFFFF"/>
                </a:highlight>
              </a:rPr>
              <a:t>25L to 1235L=7th grade)</a:t>
            </a:r>
            <a:r>
              <a:rPr lang="en" sz="2000">
                <a:solidFill>
                  <a:srgbClr val="000000"/>
                </a:solidFill>
              </a:rPr>
              <a:t>, passed  all SOL’s (some passed advanced); strong written expression &amp; spelling.  </a:t>
            </a:r>
            <a:endParaRPr sz="2000">
              <a:solidFill>
                <a:srgbClr val="000000"/>
              </a:solidFill>
            </a:endParaRPr>
          </a:p>
          <a:p>
            <a:pPr indent="-355600" lvl="0" marL="457200" rtl="0" algn="l">
              <a:lnSpc>
                <a:spcPct val="100000"/>
              </a:lnSpc>
              <a:spcBef>
                <a:spcPts val="0"/>
              </a:spcBef>
              <a:spcAft>
                <a:spcPts val="0"/>
              </a:spcAft>
              <a:buSzPts val="2000"/>
              <a:buChar char="●"/>
            </a:pPr>
            <a:r>
              <a:rPr lang="en" sz="2000">
                <a:solidFill>
                  <a:srgbClr val="000000"/>
                </a:solidFill>
              </a:rPr>
              <a:t>Areas of challenge: </a:t>
            </a:r>
            <a:r>
              <a:rPr lang="en" sz="2000" u="sng">
                <a:solidFill>
                  <a:schemeClr val="dk1"/>
                </a:solidFill>
              </a:rPr>
              <a:t>processing speed</a:t>
            </a:r>
            <a:r>
              <a:rPr lang="en" sz="2000">
                <a:solidFill>
                  <a:schemeClr val="dk1"/>
                </a:solidFill>
              </a:rPr>
              <a:t> fell below average (WISC JV) which reflect a relative weakness. She scored significantly below average on her </a:t>
            </a:r>
            <a:r>
              <a:rPr lang="en" sz="2000" u="sng">
                <a:solidFill>
                  <a:schemeClr val="dk1"/>
                </a:solidFill>
              </a:rPr>
              <a:t>attention</a:t>
            </a:r>
            <a:r>
              <a:rPr lang="en" sz="2000">
                <a:solidFill>
                  <a:schemeClr val="dk1"/>
                </a:solidFill>
              </a:rPr>
              <a:t> index (CAS 2014). </a:t>
            </a:r>
            <a:endParaRPr sz="2000">
              <a:solidFill>
                <a:schemeClr val="dk1"/>
              </a:solidFill>
            </a:endParaRPr>
          </a:p>
          <a:p>
            <a:pPr indent="-355600" lvl="0" marL="457200" rtl="0" algn="l">
              <a:lnSpc>
                <a:spcPct val="100000"/>
              </a:lnSpc>
              <a:spcBef>
                <a:spcPts val="0"/>
              </a:spcBef>
              <a:spcAft>
                <a:spcPts val="0"/>
              </a:spcAft>
              <a:buSzPts val="2000"/>
              <a:buChar char="●"/>
            </a:pPr>
            <a:r>
              <a:rPr lang="en" sz="2000">
                <a:solidFill>
                  <a:srgbClr val="000000"/>
                </a:solidFill>
              </a:rPr>
              <a:t>Motivated by technology and reading (reward for completing work). </a:t>
            </a:r>
            <a:endParaRPr sz="2000">
              <a:solidFill>
                <a:srgbClr val="000000"/>
              </a:solidFill>
            </a:endParaRPr>
          </a:p>
          <a:p>
            <a:pPr indent="-355600" lvl="0" marL="457200" rtl="0" algn="l">
              <a:lnSpc>
                <a:spcPct val="100000"/>
              </a:lnSpc>
              <a:spcBef>
                <a:spcPts val="0"/>
              </a:spcBef>
              <a:spcAft>
                <a:spcPts val="0"/>
              </a:spcAft>
              <a:buSzPts val="2000"/>
              <a:buChar char="●"/>
            </a:pPr>
            <a:r>
              <a:rPr lang="en" sz="2000">
                <a:solidFill>
                  <a:srgbClr val="000000"/>
                </a:solidFill>
              </a:rPr>
              <a:t>Does not receive any related services. </a:t>
            </a:r>
            <a:endParaRPr sz="2000">
              <a:solidFill>
                <a:srgbClr val="000000"/>
              </a:solidFill>
            </a:endParaRPr>
          </a:p>
          <a:p>
            <a:pPr indent="-355600" lvl="0" marL="457200" rtl="0" algn="l">
              <a:lnSpc>
                <a:spcPct val="100000"/>
              </a:lnSpc>
              <a:spcBef>
                <a:spcPts val="0"/>
              </a:spcBef>
              <a:spcAft>
                <a:spcPts val="0"/>
              </a:spcAft>
              <a:buSzPts val="2000"/>
              <a:buChar char="●"/>
            </a:pPr>
            <a:r>
              <a:rPr lang="en" sz="2000">
                <a:solidFill>
                  <a:srgbClr val="000000"/>
                </a:solidFill>
              </a:rPr>
              <a:t>Late to school ~ 3 -4 times a week.  </a:t>
            </a:r>
            <a:endParaRPr sz="2000">
              <a:solidFill>
                <a:srgbClr val="000000"/>
              </a:solidFill>
            </a:endParaRPr>
          </a:p>
          <a:p>
            <a:pPr indent="0" lvl="0" marL="0" rtl="0" algn="l">
              <a:spcBef>
                <a:spcPts val="0"/>
              </a:spcBef>
              <a:spcAft>
                <a:spcPts val="0"/>
              </a:spcAft>
              <a:buNone/>
            </a:pPr>
            <a:r>
              <a:t/>
            </a:r>
            <a:endParaRPr sz="1400">
              <a:solidFill>
                <a:schemeClr val="dk1"/>
              </a:solidFill>
            </a:endParaRPr>
          </a:p>
          <a:p>
            <a:pPr indent="0" lvl="0" marL="0" rtl="0" algn="l">
              <a:spcBef>
                <a:spcPts val="1600"/>
              </a:spcBef>
              <a:spcAft>
                <a:spcPts val="0"/>
              </a:spcAft>
              <a:buNone/>
            </a:pPr>
            <a:r>
              <a:t/>
            </a:r>
            <a:endParaRPr b="1" sz="1400">
              <a:solidFill>
                <a:schemeClr val="dk1"/>
              </a:solidFill>
            </a:endParaRPr>
          </a:p>
          <a:p>
            <a:pPr indent="0" lvl="0" marL="0" rtl="0" algn="l">
              <a:spcBef>
                <a:spcPts val="1600"/>
              </a:spcBef>
              <a:spcAft>
                <a:spcPts val="0"/>
              </a:spcAft>
              <a:buClr>
                <a:schemeClr val="dk1"/>
              </a:buClr>
              <a:buSzPts val="1100"/>
              <a:buFont typeface="Arial"/>
              <a:buNone/>
            </a:pPr>
            <a:r>
              <a:t/>
            </a:r>
            <a:endParaRPr b="1" sz="1400">
              <a:solidFill>
                <a:schemeClr val="dk1"/>
              </a:solidFill>
            </a:endParaRPr>
          </a:p>
          <a:p>
            <a:pPr indent="0" lvl="0" marL="0" rtl="0" algn="l">
              <a:lnSpc>
                <a:spcPct val="100000"/>
              </a:lnSpc>
              <a:spcBef>
                <a:spcPts val="160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latin typeface="Quattrocento"/>
              <a:ea typeface="Quattrocento"/>
              <a:cs typeface="Quattrocento"/>
              <a:sym typeface="Quattrocento"/>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Quattrocento"/>
              <a:ea typeface="Quattrocento"/>
              <a:cs typeface="Quattrocento"/>
              <a:sym typeface="Quattrocento"/>
            </a:endParaRPr>
          </a:p>
          <a:p>
            <a:pPr indent="0" lvl="0" marL="0" rtl="0" algn="l">
              <a:spcBef>
                <a:spcPts val="0"/>
              </a:spcBef>
              <a:spcAft>
                <a:spcPts val="160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 </a:t>
            </a:r>
            <a:r>
              <a:rPr b="1" lang="en" sz="3000"/>
              <a:t>E</a:t>
            </a:r>
            <a:r>
              <a:rPr lang="en"/>
              <a:t>nvironment </a:t>
            </a:r>
            <a:endParaRPr/>
          </a:p>
        </p:txBody>
      </p:sp>
      <p:sp>
        <p:nvSpPr>
          <p:cNvPr id="386" name="Google Shape;386;p63"/>
          <p:cNvSpPr txBox="1"/>
          <p:nvPr>
            <p:ph idx="1" type="body"/>
          </p:nvPr>
        </p:nvSpPr>
        <p:spPr>
          <a:xfrm>
            <a:off x="311700" y="1152475"/>
            <a:ext cx="8520600" cy="3848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School: General Education setting</a:t>
            </a:r>
            <a:endParaRPr sz="2000">
              <a:solidFill>
                <a:schemeClr val="dk1"/>
              </a:solidFill>
            </a:endParaRPr>
          </a:p>
          <a:p>
            <a:pPr indent="-355600" lvl="0" marL="457200" rtl="0" algn="l">
              <a:lnSpc>
                <a:spcPct val="100000"/>
              </a:lnSpc>
              <a:spcBef>
                <a:spcPts val="0"/>
              </a:spcBef>
              <a:spcAft>
                <a:spcPts val="0"/>
              </a:spcAft>
              <a:buClr>
                <a:schemeClr val="dk1"/>
              </a:buClr>
              <a:buSzPts val="2000"/>
              <a:buChar char="●"/>
            </a:pPr>
            <a:r>
              <a:rPr lang="en" sz="2000">
                <a:solidFill>
                  <a:schemeClr val="dk1"/>
                </a:solidFill>
              </a:rPr>
              <a:t>Math 8 for 7th grader, 3 immersion classes (Spanish, Social Studies, Science)</a:t>
            </a:r>
            <a:endParaRPr sz="2000">
              <a:solidFill>
                <a:schemeClr val="dk1"/>
              </a:solidFill>
            </a:endParaRPr>
          </a:p>
          <a:p>
            <a:pPr indent="-355600" lvl="0" marL="457200" rtl="0" algn="l">
              <a:lnSpc>
                <a:spcPct val="100000"/>
              </a:lnSpc>
              <a:spcBef>
                <a:spcPts val="0"/>
              </a:spcBef>
              <a:spcAft>
                <a:spcPts val="0"/>
              </a:spcAft>
              <a:buClr>
                <a:schemeClr val="dk1"/>
              </a:buClr>
              <a:buSzPts val="2000"/>
              <a:buChar char="●"/>
            </a:pPr>
            <a:r>
              <a:rPr lang="en" sz="2000">
                <a:solidFill>
                  <a:schemeClr val="dk1"/>
                </a:solidFill>
              </a:rPr>
              <a:t>Favorite class: orchestra, English. Favorite part of the day: “dismissal”</a:t>
            </a:r>
            <a:endParaRPr sz="2000">
              <a:solidFill>
                <a:schemeClr val="dk1"/>
              </a:solidFill>
            </a:endParaRPr>
          </a:p>
          <a:p>
            <a:pPr indent="-355600" lvl="0" marL="457200" rtl="0" algn="l">
              <a:lnSpc>
                <a:spcPct val="100000"/>
              </a:lnSpc>
              <a:spcBef>
                <a:spcPts val="0"/>
              </a:spcBef>
              <a:spcAft>
                <a:spcPts val="0"/>
              </a:spcAft>
              <a:buClr>
                <a:schemeClr val="dk1"/>
              </a:buClr>
              <a:buSzPts val="2000"/>
              <a:buChar char="●"/>
            </a:pPr>
            <a:r>
              <a:rPr lang="en" sz="2000">
                <a:solidFill>
                  <a:schemeClr val="dk1"/>
                </a:solidFill>
              </a:rPr>
              <a:t>Case Carrier scheduled to meet with student during homeroom</a:t>
            </a:r>
            <a:endParaRPr sz="2000">
              <a:solidFill>
                <a:schemeClr val="dk1"/>
              </a:solidFill>
            </a:endParaRPr>
          </a:p>
          <a:p>
            <a:pPr indent="-355600" lvl="1" marL="914400" rtl="0" algn="l">
              <a:lnSpc>
                <a:spcPct val="100000"/>
              </a:lnSpc>
              <a:spcBef>
                <a:spcPts val="0"/>
              </a:spcBef>
              <a:spcAft>
                <a:spcPts val="0"/>
              </a:spcAft>
              <a:buClr>
                <a:schemeClr val="dk1"/>
              </a:buClr>
              <a:buSzPts val="2000"/>
              <a:buChar char="○"/>
            </a:pPr>
            <a:r>
              <a:rPr lang="en" sz="2000">
                <a:solidFill>
                  <a:schemeClr val="dk1"/>
                </a:solidFill>
              </a:rPr>
              <a:t>Student does not have an Instructional Studies class</a:t>
            </a:r>
            <a:endParaRPr sz="2000">
              <a:solidFill>
                <a:schemeClr val="dk1"/>
              </a:solidFill>
            </a:endParaRPr>
          </a:p>
          <a:p>
            <a:pPr indent="-355600" lvl="0" marL="457200" rtl="0" algn="l">
              <a:lnSpc>
                <a:spcPct val="100000"/>
              </a:lnSpc>
              <a:spcBef>
                <a:spcPts val="0"/>
              </a:spcBef>
              <a:spcAft>
                <a:spcPts val="0"/>
              </a:spcAft>
              <a:buClr>
                <a:schemeClr val="dk1"/>
              </a:buClr>
              <a:buSzPts val="2000"/>
              <a:buChar char="●"/>
            </a:pPr>
            <a:r>
              <a:rPr lang="en" sz="2000">
                <a:solidFill>
                  <a:schemeClr val="dk1"/>
                </a:solidFill>
              </a:rPr>
              <a:t>Struggles to filter distractions during instruction.</a:t>
            </a:r>
            <a:endParaRPr sz="2000">
              <a:solidFill>
                <a:schemeClr val="dk1"/>
              </a:solidFill>
            </a:endParaRPr>
          </a:p>
          <a:p>
            <a:pPr indent="0" lvl="0" marL="914400" rtl="0" algn="l">
              <a:lnSpc>
                <a:spcPct val="100000"/>
              </a:lnSpc>
              <a:spcBef>
                <a:spcPts val="0"/>
              </a:spcBef>
              <a:spcAft>
                <a:spcPts val="0"/>
              </a:spcAft>
              <a:buNone/>
            </a:pPr>
            <a:r>
              <a:t/>
            </a:r>
            <a:endParaRPr sz="2000">
              <a:solidFill>
                <a:schemeClr val="dk1"/>
              </a:solidFill>
            </a:endParaRPr>
          </a:p>
          <a:p>
            <a:pPr indent="0" lvl="0" marL="0" rtl="0" algn="l">
              <a:lnSpc>
                <a:spcPct val="100000"/>
              </a:lnSpc>
              <a:spcBef>
                <a:spcPts val="0"/>
              </a:spcBef>
              <a:spcAft>
                <a:spcPts val="0"/>
              </a:spcAft>
              <a:buNone/>
            </a:pPr>
            <a:r>
              <a:rPr lang="en" sz="2000">
                <a:solidFill>
                  <a:schemeClr val="dk1"/>
                </a:solidFill>
              </a:rPr>
              <a:t>Home: lives between 2 households with alternating schedules</a:t>
            </a:r>
            <a:endParaRPr sz="2000">
              <a:solidFill>
                <a:schemeClr val="dk1"/>
              </a:solidFill>
            </a:endParaRPr>
          </a:p>
          <a:p>
            <a:pPr indent="-355600" lvl="0" marL="457200" rtl="0" algn="l">
              <a:lnSpc>
                <a:spcPct val="100000"/>
              </a:lnSpc>
              <a:spcBef>
                <a:spcPts val="0"/>
              </a:spcBef>
              <a:spcAft>
                <a:spcPts val="0"/>
              </a:spcAft>
              <a:buClr>
                <a:schemeClr val="dk1"/>
              </a:buClr>
              <a:buSzPts val="2000"/>
              <a:buChar char="●"/>
            </a:pPr>
            <a:r>
              <a:rPr lang="en" sz="2000">
                <a:solidFill>
                  <a:schemeClr val="dk1"/>
                </a:solidFill>
              </a:rPr>
              <a:t>Extracurricular activities (soccer, horseback riding)</a:t>
            </a:r>
            <a:endParaRPr sz="2000">
              <a:solidFill>
                <a:schemeClr val="dk1"/>
              </a:solidFill>
            </a:endParaRPr>
          </a:p>
          <a:p>
            <a:pPr indent="0" lvl="0" marL="0" rtl="0" algn="l">
              <a:spcBef>
                <a:spcPts val="0"/>
              </a:spcBef>
              <a:spcAft>
                <a:spcPts val="0"/>
              </a:spcAft>
              <a:buNone/>
            </a:pPr>
            <a:r>
              <a:t/>
            </a:r>
            <a:endParaRPr sz="1400">
              <a:solidFill>
                <a:schemeClr val="dk1"/>
              </a:solidFill>
            </a:endParaRPr>
          </a:p>
          <a:p>
            <a:pPr indent="0" lvl="0" marL="914400" rtl="0" algn="l">
              <a:spcBef>
                <a:spcPts val="1600"/>
              </a:spcBef>
              <a:spcAft>
                <a:spcPts val="0"/>
              </a:spcAft>
              <a:buNone/>
            </a:pPr>
            <a:r>
              <a:t/>
            </a:r>
            <a:endParaRPr>
              <a:solidFill>
                <a:schemeClr val="dk1"/>
              </a:solidFill>
            </a:endParaRPr>
          </a:p>
          <a:p>
            <a:pPr indent="0" lvl="0" marL="0" rtl="0" algn="l">
              <a:spcBef>
                <a:spcPts val="1600"/>
              </a:spcBef>
              <a:spcAft>
                <a:spcPts val="0"/>
              </a:spcAft>
              <a:buNone/>
            </a:pPr>
            <a:r>
              <a:t/>
            </a:r>
            <a:endParaRPr>
              <a:solidFill>
                <a:schemeClr val="dk1"/>
              </a:solidFill>
            </a:endParaRPr>
          </a:p>
          <a:p>
            <a:pPr indent="0" lvl="0" marL="0" rtl="0" algn="l">
              <a:spcBef>
                <a:spcPts val="1600"/>
              </a:spcBef>
              <a:spcAft>
                <a:spcPts val="0"/>
              </a:spcAft>
              <a:buNone/>
            </a:pPr>
            <a:r>
              <a:t/>
            </a:r>
            <a:endParaRPr sz="1400">
              <a:solidFill>
                <a:schemeClr val="dk1"/>
              </a:solidFill>
            </a:endParaRPr>
          </a:p>
          <a:p>
            <a:pPr indent="0" lvl="0" marL="0" rtl="0" algn="l">
              <a:spcBef>
                <a:spcPts val="1600"/>
              </a:spcBef>
              <a:spcAft>
                <a:spcPts val="160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 </a:t>
            </a:r>
            <a:r>
              <a:rPr b="1" lang="en" sz="3000"/>
              <a:t>T</a:t>
            </a:r>
            <a:r>
              <a:rPr lang="en"/>
              <a:t>asks</a:t>
            </a:r>
            <a:endParaRPr/>
          </a:p>
        </p:txBody>
      </p:sp>
      <p:sp>
        <p:nvSpPr>
          <p:cNvPr id="392" name="Google Shape;392;p6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chemeClr val="dk1"/>
              </a:buClr>
              <a:buSzPts val="2000"/>
              <a:buChar char="●"/>
            </a:pPr>
            <a:r>
              <a:rPr lang="en" sz="2000">
                <a:solidFill>
                  <a:schemeClr val="dk1"/>
                </a:solidFill>
              </a:rPr>
              <a:t>Student r</a:t>
            </a:r>
            <a:r>
              <a:rPr lang="en" sz="2000">
                <a:solidFill>
                  <a:schemeClr val="dk1"/>
                </a:solidFill>
              </a:rPr>
              <a:t>equired several teacher cues to initiate, stay on task and complete assignments. </a:t>
            </a:r>
            <a:endParaRPr sz="2000">
              <a:solidFill>
                <a:schemeClr val="dk1"/>
              </a:solidFill>
            </a:endParaRPr>
          </a:p>
          <a:p>
            <a:pPr indent="-355600" lvl="0" marL="457200" rtl="0" algn="l">
              <a:lnSpc>
                <a:spcPct val="100000"/>
              </a:lnSpc>
              <a:spcBef>
                <a:spcPts val="0"/>
              </a:spcBef>
              <a:spcAft>
                <a:spcPts val="0"/>
              </a:spcAft>
              <a:buClr>
                <a:schemeClr val="dk1"/>
              </a:buClr>
              <a:buSzPts val="2000"/>
              <a:buChar char="●"/>
            </a:pPr>
            <a:r>
              <a:rPr lang="en" sz="2000">
                <a:solidFill>
                  <a:schemeClr val="dk1"/>
                </a:solidFill>
              </a:rPr>
              <a:t>She requires frequent check ins to redirect as she become easily distracted. </a:t>
            </a:r>
            <a:endParaRPr sz="2000">
              <a:solidFill>
                <a:schemeClr val="dk1"/>
              </a:solidFill>
            </a:endParaRPr>
          </a:p>
          <a:p>
            <a:pPr indent="-355600" lvl="0" marL="457200" rtl="0" algn="l">
              <a:lnSpc>
                <a:spcPct val="100000"/>
              </a:lnSpc>
              <a:spcBef>
                <a:spcPts val="0"/>
              </a:spcBef>
              <a:spcAft>
                <a:spcPts val="0"/>
              </a:spcAft>
              <a:buClr>
                <a:schemeClr val="dk1"/>
              </a:buClr>
              <a:buSzPts val="2000"/>
              <a:buChar char="●"/>
            </a:pPr>
            <a:r>
              <a:rPr lang="en" sz="2000">
                <a:solidFill>
                  <a:schemeClr val="dk1"/>
                </a:solidFill>
              </a:rPr>
              <a:t>The referral team wanted Student to do the following tasks that she was not able to do at time of referral: </a:t>
            </a:r>
            <a:endParaRPr sz="2000">
              <a:solidFill>
                <a:schemeClr val="dk1"/>
              </a:solidFill>
            </a:endParaRPr>
          </a:p>
          <a:p>
            <a:pPr indent="0" lvl="0" marL="457200" rtl="0" algn="l">
              <a:lnSpc>
                <a:spcPct val="100000"/>
              </a:lnSpc>
              <a:spcBef>
                <a:spcPts val="0"/>
              </a:spcBef>
              <a:spcAft>
                <a:spcPts val="0"/>
              </a:spcAft>
              <a:buNone/>
            </a:pPr>
            <a:r>
              <a:rPr lang="en" sz="2000">
                <a:solidFill>
                  <a:schemeClr val="dk1"/>
                </a:solidFill>
              </a:rPr>
              <a:t>1. “Learn to be organized and prioritize tasks and assignments” </a:t>
            </a:r>
            <a:endParaRPr sz="2000">
              <a:solidFill>
                <a:schemeClr val="dk1"/>
              </a:solidFill>
            </a:endParaRPr>
          </a:p>
          <a:p>
            <a:pPr indent="0" lvl="0" marL="457200" rtl="0" algn="l">
              <a:lnSpc>
                <a:spcPct val="100000"/>
              </a:lnSpc>
              <a:spcBef>
                <a:spcPts val="0"/>
              </a:spcBef>
              <a:spcAft>
                <a:spcPts val="0"/>
              </a:spcAft>
              <a:buNone/>
            </a:pPr>
            <a:r>
              <a:rPr lang="en" sz="2000">
                <a:solidFill>
                  <a:schemeClr val="dk1"/>
                </a:solidFill>
              </a:rPr>
              <a:t>2. “Become independent with tracking and completing assignments” </a:t>
            </a:r>
            <a:endParaRPr sz="2000">
              <a:solidFill>
                <a:schemeClr val="dk1"/>
              </a:solidFill>
            </a:endParaRPr>
          </a:p>
          <a:p>
            <a:pPr indent="0" lvl="0" marL="457200" rtl="0" algn="l">
              <a:spcBef>
                <a:spcPts val="0"/>
              </a:spcBef>
              <a:spcAft>
                <a:spcPts val="160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Case Study - </a:t>
            </a:r>
            <a:r>
              <a:rPr b="1" lang="en" sz="3000"/>
              <a:t>T</a:t>
            </a:r>
            <a:r>
              <a:rPr lang="en"/>
              <a:t>ools </a:t>
            </a:r>
            <a:r>
              <a:rPr lang="en" sz="2400"/>
              <a:t>already in place</a:t>
            </a:r>
            <a:endParaRPr sz="2400"/>
          </a:p>
          <a:p>
            <a:pPr indent="0" lvl="0" marL="0" rtl="0" algn="l">
              <a:spcBef>
                <a:spcPts val="0"/>
              </a:spcBef>
              <a:spcAft>
                <a:spcPts val="0"/>
              </a:spcAft>
              <a:buNone/>
            </a:pPr>
            <a:r>
              <a:t/>
            </a:r>
            <a:endParaRPr/>
          </a:p>
        </p:txBody>
      </p:sp>
      <p:sp>
        <p:nvSpPr>
          <p:cNvPr id="398" name="Google Shape;398;p65"/>
          <p:cNvSpPr txBox="1"/>
          <p:nvPr>
            <p:ph idx="1" type="body"/>
          </p:nvPr>
        </p:nvSpPr>
        <p:spPr>
          <a:xfrm>
            <a:off x="311700" y="1017725"/>
            <a:ext cx="8520600" cy="36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T</a:t>
            </a:r>
            <a:r>
              <a:rPr lang="en">
                <a:solidFill>
                  <a:srgbClr val="000000"/>
                </a:solidFill>
              </a:rPr>
              <a:t>ools- team/student had been using: </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chemeClr val="dk1"/>
                </a:solidFill>
              </a:rPr>
              <a:t>Computer with software for word processing (Google Docs) and leisure</a:t>
            </a:r>
            <a:endParaRPr>
              <a:solidFill>
                <a:schemeClr val="dk1"/>
              </a:solidFill>
            </a:endParaRPr>
          </a:p>
          <a:p>
            <a:pPr indent="-342900" lvl="0" marL="457200" rtl="0" algn="l">
              <a:lnSpc>
                <a:spcPct val="100000"/>
              </a:lnSpc>
              <a:spcBef>
                <a:spcPts val="0"/>
              </a:spcBef>
              <a:spcAft>
                <a:spcPts val="0"/>
              </a:spcAft>
              <a:buClr>
                <a:srgbClr val="000000"/>
              </a:buClr>
              <a:buSzPts val="1800"/>
              <a:buChar char="●"/>
            </a:pPr>
            <a:r>
              <a:rPr lang="en">
                <a:solidFill>
                  <a:schemeClr val="dk1"/>
                </a:solidFill>
              </a:rPr>
              <a:t>Mini mouse</a:t>
            </a:r>
            <a:endParaRPr>
              <a:solidFill>
                <a:schemeClr val="dk1"/>
              </a:solidFill>
            </a:endParaRPr>
          </a:p>
          <a:p>
            <a:pPr indent="-342900" lvl="0" marL="457200" rtl="0" algn="l">
              <a:lnSpc>
                <a:spcPct val="100000"/>
              </a:lnSpc>
              <a:spcBef>
                <a:spcPts val="0"/>
              </a:spcBef>
              <a:spcAft>
                <a:spcPts val="0"/>
              </a:spcAft>
              <a:buClr>
                <a:srgbClr val="000000"/>
              </a:buClr>
              <a:buSzPts val="1800"/>
              <a:buChar char="●"/>
            </a:pPr>
            <a:r>
              <a:rPr lang="en">
                <a:solidFill>
                  <a:schemeClr val="dk1"/>
                </a:solidFill>
              </a:rPr>
              <a:t>Touch screen on tablet</a:t>
            </a:r>
            <a:endParaRPr>
              <a:solidFill>
                <a:schemeClr val="dk1"/>
              </a:solidFill>
            </a:endParaRPr>
          </a:p>
          <a:p>
            <a:pPr indent="-342900" lvl="0" marL="457200" rtl="0" algn="l">
              <a:lnSpc>
                <a:spcPct val="100000"/>
              </a:lnSpc>
              <a:spcBef>
                <a:spcPts val="0"/>
              </a:spcBef>
              <a:spcAft>
                <a:spcPts val="0"/>
              </a:spcAft>
              <a:buClr>
                <a:srgbClr val="000000"/>
              </a:buClr>
              <a:buSzPts val="1800"/>
              <a:buChar char="●"/>
            </a:pPr>
            <a:r>
              <a:rPr lang="en">
                <a:solidFill>
                  <a:schemeClr val="dk1"/>
                </a:solidFill>
              </a:rPr>
              <a:t>Software: Pinnic, Explain Everything, Numbers</a:t>
            </a:r>
            <a:endParaRPr>
              <a:solidFill>
                <a:schemeClr val="dk1"/>
              </a:solidFill>
            </a:endParaRPr>
          </a:p>
          <a:p>
            <a:pPr indent="-342900" lvl="0" marL="457200" rtl="0" algn="l">
              <a:lnSpc>
                <a:spcPct val="100000"/>
              </a:lnSpc>
              <a:spcBef>
                <a:spcPts val="0"/>
              </a:spcBef>
              <a:spcAft>
                <a:spcPts val="0"/>
              </a:spcAft>
              <a:buClr>
                <a:srgbClr val="000000"/>
              </a:buClr>
              <a:buSzPts val="1800"/>
              <a:buChar char="●"/>
            </a:pPr>
            <a:r>
              <a:rPr lang="en">
                <a:solidFill>
                  <a:schemeClr val="dk1"/>
                </a:solidFill>
              </a:rPr>
              <a:t>Positive Behavior Supports/Organizational Strategies:</a:t>
            </a:r>
            <a:endParaRPr>
              <a:solidFill>
                <a:schemeClr val="dk1"/>
              </a:solidFill>
            </a:endParaRPr>
          </a:p>
          <a:p>
            <a:pPr indent="-342900" lvl="1" marL="914400" rtl="0" algn="l">
              <a:lnSpc>
                <a:spcPct val="100000"/>
              </a:lnSpc>
              <a:spcBef>
                <a:spcPts val="0"/>
              </a:spcBef>
              <a:spcAft>
                <a:spcPts val="0"/>
              </a:spcAft>
              <a:buClr>
                <a:srgbClr val="000000"/>
              </a:buClr>
              <a:buSzPts val="1800"/>
              <a:buChar char="○"/>
            </a:pPr>
            <a:r>
              <a:rPr lang="en" sz="1800">
                <a:solidFill>
                  <a:schemeClr val="dk1"/>
                </a:solidFill>
              </a:rPr>
              <a:t>Classroom visual schedule (posted agenda)</a:t>
            </a:r>
            <a:endParaRPr sz="1800">
              <a:solidFill>
                <a:schemeClr val="dk1"/>
              </a:solidFill>
            </a:endParaRPr>
          </a:p>
          <a:p>
            <a:pPr indent="-342900" lvl="1" marL="914400" rtl="0" algn="l">
              <a:lnSpc>
                <a:spcPct val="100000"/>
              </a:lnSpc>
              <a:spcBef>
                <a:spcPts val="0"/>
              </a:spcBef>
              <a:spcAft>
                <a:spcPts val="0"/>
              </a:spcAft>
              <a:buClr>
                <a:srgbClr val="000000"/>
              </a:buClr>
              <a:buSzPts val="1800"/>
              <a:buChar char="○"/>
            </a:pPr>
            <a:r>
              <a:rPr lang="en" sz="1800">
                <a:solidFill>
                  <a:schemeClr val="dk1"/>
                </a:solidFill>
              </a:rPr>
              <a:t>Transition routines and cues</a:t>
            </a:r>
            <a:endParaRPr sz="1800">
              <a:solidFill>
                <a:schemeClr val="dk1"/>
              </a:solidFill>
            </a:endParaRPr>
          </a:p>
          <a:p>
            <a:pPr indent="-342900" lvl="1" marL="914400" rtl="0" algn="l">
              <a:lnSpc>
                <a:spcPct val="100000"/>
              </a:lnSpc>
              <a:spcBef>
                <a:spcPts val="0"/>
              </a:spcBef>
              <a:spcAft>
                <a:spcPts val="0"/>
              </a:spcAft>
              <a:buClr>
                <a:srgbClr val="000000"/>
              </a:buClr>
              <a:buSzPts val="1800"/>
              <a:buChar char="○"/>
            </a:pPr>
            <a:r>
              <a:rPr lang="en" sz="1800">
                <a:solidFill>
                  <a:schemeClr val="dk1"/>
                </a:solidFill>
              </a:rPr>
              <a:t>Communication Strategies</a:t>
            </a:r>
            <a:endParaRPr sz="1800">
              <a:solidFill>
                <a:schemeClr val="dk1"/>
              </a:solidFill>
            </a:endParaRPr>
          </a:p>
          <a:p>
            <a:pPr indent="-342900" lvl="1" marL="914400" rtl="0" algn="l">
              <a:lnSpc>
                <a:spcPct val="100000"/>
              </a:lnSpc>
              <a:spcBef>
                <a:spcPts val="0"/>
              </a:spcBef>
              <a:spcAft>
                <a:spcPts val="0"/>
              </a:spcAft>
              <a:buClr>
                <a:srgbClr val="000000"/>
              </a:buClr>
              <a:buSzPts val="1800"/>
              <a:buChar char="○"/>
            </a:pPr>
            <a:r>
              <a:rPr lang="en" sz="1800">
                <a:solidFill>
                  <a:schemeClr val="dk1"/>
                </a:solidFill>
              </a:rPr>
              <a:t>Timer</a:t>
            </a:r>
            <a:endParaRPr sz="1800">
              <a:solidFill>
                <a:schemeClr val="dk1"/>
              </a:solidFill>
            </a:endParaRPr>
          </a:p>
          <a:p>
            <a:pPr indent="-342900" lvl="1" marL="914400" rtl="0" algn="l">
              <a:lnSpc>
                <a:spcPct val="100000"/>
              </a:lnSpc>
              <a:spcBef>
                <a:spcPts val="0"/>
              </a:spcBef>
              <a:spcAft>
                <a:spcPts val="0"/>
              </a:spcAft>
              <a:buClr>
                <a:srgbClr val="000000"/>
              </a:buClr>
              <a:buSzPts val="1800"/>
              <a:buChar char="○"/>
            </a:pPr>
            <a:r>
              <a:rPr lang="en" sz="1800">
                <a:solidFill>
                  <a:schemeClr val="dk1"/>
                </a:solidFill>
              </a:rPr>
              <a:t>Individual visual schedule</a:t>
            </a:r>
            <a:endParaRPr sz="1800">
              <a:solidFill>
                <a:schemeClr val="dk1"/>
              </a:solidFill>
            </a:endParaRPr>
          </a:p>
          <a:p>
            <a:pPr indent="-342900" lvl="1" marL="914400" rtl="0" algn="l">
              <a:lnSpc>
                <a:spcPct val="100000"/>
              </a:lnSpc>
              <a:spcBef>
                <a:spcPts val="0"/>
              </a:spcBef>
              <a:spcAft>
                <a:spcPts val="0"/>
              </a:spcAft>
              <a:buClr>
                <a:srgbClr val="000000"/>
              </a:buClr>
              <a:buSzPts val="1800"/>
              <a:buChar char="○"/>
            </a:pPr>
            <a:r>
              <a:rPr lang="en" sz="1800">
                <a:solidFill>
                  <a:schemeClr val="dk1"/>
                </a:solidFill>
              </a:rPr>
              <a:t>Fidget items/sensory tools</a:t>
            </a:r>
            <a:endParaRPr sz="1800">
              <a:solidFill>
                <a:srgbClr val="000000"/>
              </a:solidFill>
            </a:endParaRPr>
          </a:p>
          <a:p>
            <a:pPr indent="0" lvl="0" marL="457200" rtl="0" algn="l">
              <a:lnSpc>
                <a:spcPct val="100000"/>
              </a:lnSpc>
              <a:spcBef>
                <a:spcPts val="0"/>
              </a:spcBef>
              <a:spcAft>
                <a:spcPts val="0"/>
              </a:spcAft>
              <a:buNone/>
            </a:pPr>
            <a:r>
              <a:t/>
            </a:r>
            <a:endParaRPr sz="1200">
              <a:solidFill>
                <a:schemeClr val="dk1"/>
              </a:solidFill>
            </a:endParaRPr>
          </a:p>
          <a:p>
            <a:pPr indent="0" lvl="0" marL="0" rtl="0" algn="l">
              <a:spcBef>
                <a:spcPts val="0"/>
              </a:spcBef>
              <a:spcAft>
                <a:spcPts val="1600"/>
              </a:spcAft>
              <a:buNone/>
            </a:pPr>
            <a:r>
              <a:t/>
            </a:r>
            <a:endParaRPr>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66"/>
          <p:cNvSpPr txBox="1"/>
          <p:nvPr>
            <p:ph type="title"/>
          </p:nvPr>
        </p:nvSpPr>
        <p:spPr>
          <a:xfrm>
            <a:off x="311700" y="195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 </a:t>
            </a:r>
            <a:r>
              <a:rPr b="1" lang="en" sz="3000"/>
              <a:t>T</a:t>
            </a:r>
            <a:r>
              <a:rPr lang="en"/>
              <a:t>ools </a:t>
            </a:r>
            <a:r>
              <a:rPr lang="en" sz="2400"/>
              <a:t>recommended </a:t>
            </a:r>
            <a:endParaRPr sz="1400"/>
          </a:p>
          <a:p>
            <a:pPr indent="0" lvl="0" marL="0" rtl="0" algn="l">
              <a:spcBef>
                <a:spcPts val="0"/>
              </a:spcBef>
              <a:spcAft>
                <a:spcPts val="0"/>
              </a:spcAft>
              <a:buClr>
                <a:schemeClr val="dk1"/>
              </a:buClr>
              <a:buSzPts val="1100"/>
              <a:buFont typeface="Arial"/>
              <a:buNone/>
            </a:pPr>
            <a:r>
              <a:t/>
            </a:r>
            <a:endParaRPr sz="2400"/>
          </a:p>
        </p:txBody>
      </p:sp>
      <p:sp>
        <p:nvSpPr>
          <p:cNvPr id="404" name="Google Shape;404;p66"/>
          <p:cNvSpPr txBox="1"/>
          <p:nvPr>
            <p:ph idx="1" type="body"/>
          </p:nvPr>
        </p:nvSpPr>
        <p:spPr>
          <a:xfrm>
            <a:off x="311700" y="839550"/>
            <a:ext cx="8520600" cy="4120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T</a:t>
            </a:r>
            <a:r>
              <a:rPr lang="en">
                <a:solidFill>
                  <a:schemeClr val="dk1"/>
                </a:solidFill>
              </a:rPr>
              <a:t>ools- recommended team consider:</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Increase self advocacy: </a:t>
            </a:r>
            <a:r>
              <a:rPr lang="en" u="sng">
                <a:solidFill>
                  <a:schemeClr val="hlink"/>
                </a:solidFill>
                <a:hlinkClick r:id="rId3"/>
              </a:rPr>
              <a:t>www.imdetermined.com</a:t>
            </a:r>
            <a:r>
              <a:rPr lang="en">
                <a:solidFill>
                  <a:schemeClr val="dk1"/>
                </a:solidFill>
              </a:rPr>
              <a:t> </a:t>
            </a:r>
            <a:endParaRPr>
              <a:solidFill>
                <a:schemeClr val="dk1"/>
              </a:solidFill>
            </a:endParaRPr>
          </a:p>
          <a:p>
            <a:pPr indent="-342900" lvl="1" marL="914400" rtl="0" algn="l">
              <a:lnSpc>
                <a:spcPct val="100000"/>
              </a:lnSpc>
              <a:spcBef>
                <a:spcPts val="0"/>
              </a:spcBef>
              <a:spcAft>
                <a:spcPts val="0"/>
              </a:spcAft>
              <a:buClr>
                <a:schemeClr val="dk1"/>
              </a:buClr>
              <a:buSzPts val="1800"/>
              <a:buChar char="○"/>
            </a:pPr>
            <a:r>
              <a:rPr lang="en" sz="1800">
                <a:solidFill>
                  <a:schemeClr val="dk1"/>
                </a:solidFill>
              </a:rPr>
              <a:t>Surrender book</a:t>
            </a:r>
            <a:endParaRPr sz="1800">
              <a:solidFill>
                <a:schemeClr val="dk1"/>
              </a:solidFill>
            </a:endParaRPr>
          </a:p>
          <a:p>
            <a:pPr indent="-342900" lvl="1" marL="914400" rtl="0" algn="l">
              <a:lnSpc>
                <a:spcPct val="100000"/>
              </a:lnSpc>
              <a:spcBef>
                <a:spcPts val="0"/>
              </a:spcBef>
              <a:spcAft>
                <a:spcPts val="0"/>
              </a:spcAft>
              <a:buClr>
                <a:schemeClr val="dk1"/>
              </a:buClr>
              <a:buSzPts val="1800"/>
              <a:buChar char="○"/>
            </a:pPr>
            <a:r>
              <a:rPr lang="en" sz="1800">
                <a:solidFill>
                  <a:schemeClr val="dk1"/>
                </a:solidFill>
              </a:rPr>
              <a:t>Set goal # of problems (gradually increase)</a:t>
            </a:r>
            <a:endParaRPr sz="1800">
              <a:solidFill>
                <a:schemeClr val="dk1"/>
              </a:solidFill>
            </a:endParaRPr>
          </a:p>
          <a:p>
            <a:pPr indent="-342900" lvl="1" marL="914400" rtl="0" algn="l">
              <a:lnSpc>
                <a:spcPct val="100000"/>
              </a:lnSpc>
              <a:spcBef>
                <a:spcPts val="0"/>
              </a:spcBef>
              <a:spcAft>
                <a:spcPts val="0"/>
              </a:spcAft>
              <a:buClr>
                <a:schemeClr val="dk1"/>
              </a:buClr>
              <a:buSzPts val="1800"/>
              <a:buChar char="○"/>
            </a:pPr>
            <a:r>
              <a:rPr lang="en" sz="1800">
                <a:solidFill>
                  <a:schemeClr val="dk1"/>
                </a:solidFill>
              </a:rPr>
              <a:t>Set timer on her iPad (gradually increase)</a:t>
            </a:r>
            <a:endParaRPr sz="1800">
              <a:solidFill>
                <a:schemeClr val="dk1"/>
              </a:solidFill>
            </a:endParaRPr>
          </a:p>
          <a:p>
            <a:pPr indent="-342900" lvl="1" marL="914400" rtl="0" algn="l">
              <a:lnSpc>
                <a:spcPct val="100000"/>
              </a:lnSpc>
              <a:spcBef>
                <a:spcPts val="0"/>
              </a:spcBef>
              <a:spcAft>
                <a:spcPts val="0"/>
              </a:spcAft>
              <a:buClr>
                <a:schemeClr val="dk1"/>
              </a:buClr>
              <a:buSzPts val="1800"/>
              <a:buChar char="○"/>
            </a:pPr>
            <a:r>
              <a:rPr lang="en" sz="1800">
                <a:solidFill>
                  <a:schemeClr val="dk1"/>
                </a:solidFill>
              </a:rPr>
              <a:t>Review accommodations-know what she needs &amp; how to ask for it</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Organization</a:t>
            </a:r>
            <a:endParaRPr>
              <a:solidFill>
                <a:schemeClr val="dk1"/>
              </a:solidFill>
            </a:endParaRPr>
          </a:p>
          <a:p>
            <a:pPr indent="-342900" lvl="1" marL="914400" rtl="0" algn="l">
              <a:lnSpc>
                <a:spcPct val="100000"/>
              </a:lnSpc>
              <a:spcBef>
                <a:spcPts val="0"/>
              </a:spcBef>
              <a:spcAft>
                <a:spcPts val="0"/>
              </a:spcAft>
              <a:buClr>
                <a:schemeClr val="dk1"/>
              </a:buClr>
              <a:buSzPts val="1800"/>
              <a:buChar char="○"/>
            </a:pPr>
            <a:r>
              <a:rPr lang="en" sz="1800">
                <a:solidFill>
                  <a:schemeClr val="dk1"/>
                </a:solidFill>
              </a:rPr>
              <a:t>Consider Instructional Studies- consistent support and attendance, clean sweep binder weekly</a:t>
            </a:r>
            <a:endParaRPr sz="1800">
              <a:solidFill>
                <a:schemeClr val="dk1"/>
              </a:solidFill>
            </a:endParaRPr>
          </a:p>
          <a:p>
            <a:pPr indent="-342900" lvl="1" marL="914400" rtl="0" algn="l">
              <a:lnSpc>
                <a:spcPct val="100000"/>
              </a:lnSpc>
              <a:spcBef>
                <a:spcPts val="0"/>
              </a:spcBef>
              <a:spcAft>
                <a:spcPts val="0"/>
              </a:spcAft>
              <a:buClr>
                <a:schemeClr val="dk1"/>
              </a:buClr>
              <a:buSzPts val="1800"/>
              <a:buChar char="○"/>
            </a:pPr>
            <a:r>
              <a:rPr lang="en" sz="1800">
                <a:solidFill>
                  <a:schemeClr val="dk1"/>
                </a:solidFill>
              </a:rPr>
              <a:t>Built-in features: reminders, voice typing, Google Doc- folders for classes</a:t>
            </a:r>
            <a:endParaRPr sz="1800">
              <a:solidFill>
                <a:schemeClr val="dk1"/>
              </a:solidFill>
            </a:endParaRPr>
          </a:p>
          <a:p>
            <a:pPr indent="-342900" lvl="2" marL="1371600" rtl="0" algn="l">
              <a:lnSpc>
                <a:spcPct val="100000"/>
              </a:lnSpc>
              <a:spcBef>
                <a:spcPts val="0"/>
              </a:spcBef>
              <a:spcAft>
                <a:spcPts val="0"/>
              </a:spcAft>
              <a:buClr>
                <a:schemeClr val="dk1"/>
              </a:buClr>
              <a:buSzPts val="1800"/>
              <a:buChar char="■"/>
            </a:pPr>
            <a:r>
              <a:rPr lang="en" sz="1800">
                <a:solidFill>
                  <a:schemeClr val="dk1"/>
                </a:solidFill>
              </a:rPr>
              <a:t>Title and date every document, then file it</a:t>
            </a:r>
            <a:endParaRPr sz="1800">
              <a:solidFill>
                <a:schemeClr val="dk1"/>
              </a:solidFill>
            </a:endParaRPr>
          </a:p>
          <a:p>
            <a:pPr indent="-342900" lvl="2" marL="1371600" rtl="0" algn="l">
              <a:lnSpc>
                <a:spcPct val="100000"/>
              </a:lnSpc>
              <a:spcBef>
                <a:spcPts val="0"/>
              </a:spcBef>
              <a:spcAft>
                <a:spcPts val="0"/>
              </a:spcAft>
              <a:buClr>
                <a:schemeClr val="dk1"/>
              </a:buClr>
              <a:buSzPts val="1800"/>
              <a:buChar char="■"/>
            </a:pPr>
            <a:r>
              <a:rPr lang="en" sz="1800">
                <a:solidFill>
                  <a:schemeClr val="dk1"/>
                </a:solidFill>
              </a:rPr>
              <a:t>Student participate in developing a productivity tool</a:t>
            </a:r>
            <a:endParaRPr sz="1800">
              <a:solidFill>
                <a:schemeClr val="dk1"/>
              </a:solidFill>
            </a:endParaRPr>
          </a:p>
          <a:p>
            <a:pPr indent="-342900" lvl="2" marL="1371600" rtl="0" algn="l">
              <a:lnSpc>
                <a:spcPct val="100000"/>
              </a:lnSpc>
              <a:spcBef>
                <a:spcPts val="0"/>
              </a:spcBef>
              <a:spcAft>
                <a:spcPts val="0"/>
              </a:spcAft>
              <a:buClr>
                <a:schemeClr val="dk1"/>
              </a:buClr>
              <a:buSzPts val="1800"/>
              <a:buChar char="■"/>
            </a:pPr>
            <a:r>
              <a:rPr lang="en" sz="1800">
                <a:solidFill>
                  <a:schemeClr val="dk1"/>
                </a:solidFill>
              </a:rPr>
              <a:t>Colored rubber band prompt homework</a:t>
            </a:r>
            <a:endParaRPr sz="1800">
              <a:solidFill>
                <a:schemeClr val="dk1"/>
              </a:solidFill>
            </a:endParaRPr>
          </a:p>
          <a:p>
            <a:pPr indent="-342900" lvl="2" marL="1371600" rtl="0" algn="l">
              <a:lnSpc>
                <a:spcPct val="100000"/>
              </a:lnSpc>
              <a:spcBef>
                <a:spcPts val="0"/>
              </a:spcBef>
              <a:spcAft>
                <a:spcPts val="0"/>
              </a:spcAft>
              <a:buClr>
                <a:schemeClr val="dk1"/>
              </a:buClr>
              <a:buSzPts val="1800"/>
              <a:buChar char="■"/>
            </a:pPr>
            <a:r>
              <a:rPr lang="en" sz="1800">
                <a:solidFill>
                  <a:schemeClr val="dk1"/>
                </a:solidFill>
              </a:rPr>
              <a:t>Launch Pad at home, homework center</a:t>
            </a:r>
            <a:endParaRPr sz="1800">
              <a:solidFill>
                <a:schemeClr val="dk1"/>
              </a:solidFill>
            </a:endParaRPr>
          </a:p>
          <a:p>
            <a:pPr indent="0" lvl="0" marL="1371600" rtl="0" algn="l">
              <a:spcBef>
                <a:spcPts val="0"/>
              </a:spcBef>
              <a:spcAft>
                <a:spcPts val="0"/>
              </a:spcAft>
              <a:buNone/>
            </a:pPr>
            <a:r>
              <a:t/>
            </a:r>
            <a:endParaRPr sz="1200">
              <a:solidFill>
                <a:schemeClr val="dk1"/>
              </a:solidFill>
            </a:endParaRPr>
          </a:p>
          <a:p>
            <a:pPr indent="0" lvl="0" marL="1371600" rtl="0" algn="l">
              <a:spcBef>
                <a:spcPts val="1600"/>
              </a:spcBef>
              <a:spcAft>
                <a:spcPts val="0"/>
              </a:spcAft>
              <a:buNone/>
            </a:pPr>
            <a:r>
              <a:t/>
            </a:r>
            <a:endParaRPr>
              <a:solidFill>
                <a:schemeClr val="dk1"/>
              </a:solidFill>
            </a:endParaRPr>
          </a:p>
          <a:p>
            <a:pPr indent="0" lvl="0" marL="0" rtl="0" algn="l">
              <a:spcBef>
                <a:spcPts val="1600"/>
              </a:spcBef>
              <a:spcAft>
                <a:spcPts val="160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Small groups</a:t>
            </a:r>
            <a:endParaRPr/>
          </a:p>
        </p:txBody>
      </p:sp>
      <p:sp>
        <p:nvSpPr>
          <p:cNvPr id="410" name="Google Shape;410;p6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Share about a current case</a:t>
            </a:r>
            <a:endParaRPr sz="2000"/>
          </a:p>
          <a:p>
            <a:pPr indent="-355600" lvl="0" marL="457200" rtl="0" algn="l">
              <a:spcBef>
                <a:spcPts val="0"/>
              </a:spcBef>
              <a:spcAft>
                <a:spcPts val="0"/>
              </a:spcAft>
              <a:buSzPts val="2000"/>
              <a:buChar char="●"/>
            </a:pPr>
            <a:r>
              <a:rPr lang="en" sz="2000"/>
              <a:t>What do you know</a:t>
            </a:r>
            <a:endParaRPr sz="2000"/>
          </a:p>
          <a:p>
            <a:pPr indent="-355600" lvl="0" marL="457200" rtl="0" algn="l">
              <a:spcBef>
                <a:spcPts val="0"/>
              </a:spcBef>
              <a:spcAft>
                <a:spcPts val="0"/>
              </a:spcAft>
              <a:buSzPts val="2000"/>
              <a:buChar char="●"/>
            </a:pPr>
            <a:r>
              <a:rPr lang="en" sz="2000"/>
              <a:t>What additional assessments may be helpful</a:t>
            </a:r>
            <a:endParaRPr sz="2000"/>
          </a:p>
          <a:p>
            <a:pPr indent="-355600" lvl="0" marL="457200" rtl="0" algn="l">
              <a:spcBef>
                <a:spcPts val="0"/>
              </a:spcBef>
              <a:spcAft>
                <a:spcPts val="0"/>
              </a:spcAft>
              <a:buSzPts val="2000"/>
              <a:buChar char="●"/>
            </a:pPr>
            <a:r>
              <a:rPr lang="en" sz="2000"/>
              <a:t>What tools/strategies may support student performance</a:t>
            </a:r>
            <a:endParaRPr sz="2000"/>
          </a:p>
          <a:p>
            <a:pPr indent="0" lvl="0" marL="457200" rtl="0" algn="l">
              <a:spcBef>
                <a:spcPts val="1600"/>
              </a:spcBef>
              <a:spcAft>
                <a:spcPts val="160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68"/>
          <p:cNvSpPr txBox="1"/>
          <p:nvPr>
            <p:ph idx="1" type="body"/>
          </p:nvPr>
        </p:nvSpPr>
        <p:spPr>
          <a:xfrm>
            <a:off x="311700" y="1077400"/>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000000"/>
                </a:solidFill>
              </a:rPr>
              <a:t>“Sometimes you will have to model the metacognition needed in self-assessment. Sometimes you need to model the decision-making process…Students need to see what it looks like in action.” </a:t>
            </a:r>
            <a:endParaRPr sz="3000">
              <a:solidFill>
                <a:srgbClr val="000000"/>
              </a:solidFill>
            </a:endParaRPr>
          </a:p>
          <a:p>
            <a:pPr indent="0" lvl="0" marL="0" rtl="0" algn="ctr">
              <a:spcBef>
                <a:spcPts val="1600"/>
              </a:spcBef>
              <a:spcAft>
                <a:spcPts val="1600"/>
              </a:spcAft>
              <a:buNone/>
            </a:pPr>
            <a:r>
              <a:rPr lang="en" u="sng"/>
              <a:t>Empower</a:t>
            </a:r>
            <a:r>
              <a:rPr lang="en"/>
              <a:t> by: John Spencer and A.J. Juliani</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22" name="Google Shape;422;p69"/>
          <p:cNvPicPr preferRelativeResize="0"/>
          <p:nvPr/>
        </p:nvPicPr>
        <p:blipFill>
          <a:blip r:embed="rId3">
            <a:alphaModFix/>
          </a:blip>
          <a:stretch>
            <a:fillRect/>
          </a:stretch>
        </p:blipFill>
        <p:spPr>
          <a:xfrm>
            <a:off x="971600" y="159250"/>
            <a:ext cx="6788424" cy="4825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STUCK with you from today’s discussion?</a:t>
            </a:r>
            <a:endParaRPr/>
          </a:p>
        </p:txBody>
      </p:sp>
      <p:pic>
        <p:nvPicPr>
          <p:cNvPr id="428" name="Google Shape;428;p70"/>
          <p:cNvPicPr preferRelativeResize="0"/>
          <p:nvPr/>
        </p:nvPicPr>
        <p:blipFill>
          <a:blip r:embed="rId3">
            <a:alphaModFix/>
          </a:blip>
          <a:stretch>
            <a:fillRect/>
          </a:stretch>
        </p:blipFill>
        <p:spPr>
          <a:xfrm>
            <a:off x="1770650" y="1152475"/>
            <a:ext cx="5037300" cy="38510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Questions/Comments? Contact Us</a:t>
            </a:r>
            <a:endParaRPr/>
          </a:p>
        </p:txBody>
      </p:sp>
      <p:sp>
        <p:nvSpPr>
          <p:cNvPr id="434" name="Google Shape;434;p7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Marbea Tammaro, MEd, OTR/L</a:t>
            </a:r>
            <a:endParaRPr/>
          </a:p>
          <a:p>
            <a:pPr indent="0" lvl="0" marL="0" rtl="0" algn="l">
              <a:spcBef>
                <a:spcPts val="1600"/>
              </a:spcBef>
              <a:spcAft>
                <a:spcPts val="0"/>
              </a:spcAft>
              <a:buNone/>
            </a:pPr>
            <a:r>
              <a:rPr lang="en" u="sng">
                <a:solidFill>
                  <a:schemeClr val="hlink"/>
                </a:solidFill>
                <a:hlinkClick r:id="rId3"/>
              </a:rPr>
              <a:t>Marbea.tammaro@apsva.us</a:t>
            </a:r>
            <a:endParaRPr/>
          </a:p>
          <a:p>
            <a:pPr indent="0" lvl="0" marL="0" rtl="0" algn="l">
              <a:spcBef>
                <a:spcPts val="1600"/>
              </a:spcBef>
              <a:spcAft>
                <a:spcPts val="0"/>
              </a:spcAft>
              <a:buNone/>
            </a:pPr>
            <a:r>
              <a:rPr lang="en"/>
              <a:t>Sandi Stoppel, OTR/L</a:t>
            </a:r>
            <a:endParaRPr/>
          </a:p>
          <a:p>
            <a:pPr indent="0" lvl="0" marL="0" rtl="0" algn="l">
              <a:spcBef>
                <a:spcPts val="1600"/>
              </a:spcBef>
              <a:spcAft>
                <a:spcPts val="0"/>
              </a:spcAft>
              <a:buNone/>
            </a:pPr>
            <a:r>
              <a:rPr lang="en" u="sng">
                <a:solidFill>
                  <a:schemeClr val="hlink"/>
                </a:solidFill>
                <a:hlinkClick r:id="rId4"/>
              </a:rPr>
              <a:t>Sandra.stoppel@apsva.us</a:t>
            </a:r>
            <a:endParaRPr/>
          </a:p>
          <a:p>
            <a:pPr indent="0" lvl="0" marL="0" rtl="0" algn="l">
              <a:spcBef>
                <a:spcPts val="1600"/>
              </a:spcBef>
              <a:spcAft>
                <a:spcPts val="0"/>
              </a:spcAft>
              <a:buNone/>
            </a:pPr>
            <a:r>
              <a:rPr lang="en"/>
              <a:t>Lauren Bonnet, PhD, CCC-SLP</a:t>
            </a:r>
            <a:endParaRPr sz="2800"/>
          </a:p>
          <a:p>
            <a:pPr indent="0" lvl="0" marL="0" rtl="0" algn="l">
              <a:spcBef>
                <a:spcPts val="1600"/>
              </a:spcBef>
              <a:spcAft>
                <a:spcPts val="0"/>
              </a:spcAft>
              <a:buNone/>
            </a:pPr>
            <a:r>
              <a:rPr lang="en" u="sng">
                <a:solidFill>
                  <a:schemeClr val="hlink"/>
                </a:solidFill>
                <a:hlinkClick r:id="rId5"/>
              </a:rPr>
              <a:t>Lauren.bonnet@apsva.us</a:t>
            </a:r>
            <a:r>
              <a:rPr lang="en"/>
              <a:t> </a:t>
            </a:r>
            <a:endParaRPr/>
          </a:p>
          <a:p>
            <a:pPr indent="0" lvl="0" marL="0" rtl="0" algn="l">
              <a:spcBef>
                <a:spcPts val="1600"/>
              </a:spcBef>
              <a:spcAft>
                <a:spcPts val="0"/>
              </a:spcAft>
              <a:buNone/>
            </a:pPr>
            <a:r>
              <a:rPr lang="en"/>
              <a:t>	   @APS_AsTech</a:t>
            </a:r>
            <a:endParaRPr/>
          </a:p>
          <a:p>
            <a:pPr indent="0" lvl="0" marL="0" rtl="0" algn="l">
              <a:spcBef>
                <a:spcPts val="1600"/>
              </a:spcBef>
              <a:spcAft>
                <a:spcPts val="1600"/>
              </a:spcAft>
              <a:buNone/>
            </a:pPr>
            <a:r>
              <a:t/>
            </a:r>
            <a:endParaRPr/>
          </a:p>
        </p:txBody>
      </p:sp>
      <p:pic>
        <p:nvPicPr>
          <p:cNvPr id="435" name="Google Shape;435;p71"/>
          <p:cNvPicPr preferRelativeResize="0"/>
          <p:nvPr/>
        </p:nvPicPr>
        <p:blipFill>
          <a:blip r:embed="rId6">
            <a:alphaModFix/>
          </a:blip>
          <a:stretch>
            <a:fillRect/>
          </a:stretch>
        </p:blipFill>
        <p:spPr>
          <a:xfrm>
            <a:off x="439950" y="4250700"/>
            <a:ext cx="572700" cy="572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8"/>
          <p:cNvSpPr txBox="1"/>
          <p:nvPr>
            <p:ph type="title"/>
          </p:nvPr>
        </p:nvSpPr>
        <p:spPr>
          <a:xfrm>
            <a:off x="311700" y="445025"/>
            <a:ext cx="8520600" cy="82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Includes the following skills:</a:t>
            </a:r>
            <a:endParaRPr/>
          </a:p>
        </p:txBody>
      </p:sp>
      <p:sp>
        <p:nvSpPr>
          <p:cNvPr id="86" name="Google Shape;86;p18"/>
          <p:cNvSpPr txBox="1"/>
          <p:nvPr>
            <p:ph idx="1" type="body"/>
          </p:nvPr>
        </p:nvSpPr>
        <p:spPr>
          <a:xfrm>
            <a:off x="311700" y="941675"/>
            <a:ext cx="8520600" cy="398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Sustaining attention - working memory</a:t>
            </a:r>
            <a:endParaRPr/>
          </a:p>
          <a:p>
            <a:pPr indent="-342900" lvl="0" marL="457200" rtl="0" algn="l">
              <a:spcBef>
                <a:spcPts val="0"/>
              </a:spcBef>
              <a:spcAft>
                <a:spcPts val="0"/>
              </a:spcAft>
              <a:buSzPts val="1800"/>
              <a:buChar char="●"/>
            </a:pPr>
            <a:r>
              <a:rPr lang="en"/>
              <a:t>Shifting attention - mental flexibility</a:t>
            </a:r>
            <a:endParaRPr/>
          </a:p>
          <a:p>
            <a:pPr indent="-342900" lvl="0" marL="457200" rtl="0" algn="l">
              <a:spcBef>
                <a:spcPts val="0"/>
              </a:spcBef>
              <a:spcAft>
                <a:spcPts val="0"/>
              </a:spcAft>
              <a:buSzPts val="1800"/>
              <a:buChar char="●"/>
            </a:pPr>
            <a:r>
              <a:rPr lang="en"/>
              <a:t>Inhibiting impulses - inhibitory control</a:t>
            </a:r>
            <a:endParaRPr/>
          </a:p>
          <a:p>
            <a:pPr indent="-342900" lvl="0" marL="457200" rtl="0" algn="l">
              <a:spcBef>
                <a:spcPts val="0"/>
              </a:spcBef>
              <a:spcAft>
                <a:spcPts val="0"/>
              </a:spcAft>
              <a:buSzPts val="1800"/>
              <a:buChar char="●"/>
            </a:pPr>
            <a:r>
              <a:rPr lang="en"/>
              <a:t>Initiating activity - inhibitory control</a:t>
            </a:r>
            <a:endParaRPr/>
          </a:p>
          <a:p>
            <a:pPr indent="-342900" lvl="0" marL="457200" rtl="0" algn="l">
              <a:spcBef>
                <a:spcPts val="0"/>
              </a:spcBef>
              <a:spcAft>
                <a:spcPts val="0"/>
              </a:spcAft>
              <a:buSzPts val="1800"/>
              <a:buChar char="●"/>
            </a:pPr>
            <a:r>
              <a:rPr lang="en"/>
              <a:t>Planning and organization - working memory, mental flexibility</a:t>
            </a:r>
            <a:endParaRPr/>
          </a:p>
          <a:p>
            <a:pPr indent="-342900" lvl="0" marL="457200" rtl="0" algn="l">
              <a:spcBef>
                <a:spcPts val="0"/>
              </a:spcBef>
              <a:spcAft>
                <a:spcPts val="0"/>
              </a:spcAft>
              <a:buSzPts val="1800"/>
              <a:buChar char="●"/>
            </a:pPr>
            <a:r>
              <a:rPr lang="en"/>
              <a:t>Organizing material - working memory, mental flexibility</a:t>
            </a:r>
            <a:endParaRPr/>
          </a:p>
          <a:p>
            <a:pPr indent="-342900" lvl="0" marL="457200" rtl="0" algn="l">
              <a:spcBef>
                <a:spcPts val="0"/>
              </a:spcBef>
              <a:spcAft>
                <a:spcPts val="0"/>
              </a:spcAft>
              <a:buSzPts val="1800"/>
              <a:buChar char="●"/>
            </a:pPr>
            <a:r>
              <a:rPr lang="en"/>
              <a:t>Emotional control - inhibitory control, mental flexibility</a:t>
            </a:r>
            <a:endParaRPr/>
          </a:p>
          <a:p>
            <a:pPr indent="-342900" lvl="0" marL="457200" rtl="0" algn="l">
              <a:spcBef>
                <a:spcPts val="0"/>
              </a:spcBef>
              <a:spcAft>
                <a:spcPts val="0"/>
              </a:spcAft>
              <a:buSzPts val="1800"/>
              <a:buChar char="●"/>
            </a:pPr>
            <a:r>
              <a:rPr lang="en"/>
              <a:t>Time management - inhibitory control, mental flexibility, working memory</a:t>
            </a:r>
            <a:endParaRPr/>
          </a:p>
          <a:p>
            <a:pPr indent="0" lvl="0" marL="0" rtl="0" algn="l">
              <a:spcBef>
                <a:spcPts val="1600"/>
              </a:spcBef>
              <a:spcAft>
                <a:spcPts val="0"/>
              </a:spcAft>
              <a:buClr>
                <a:srgbClr val="000000"/>
              </a:buClr>
              <a:buSzPts val="1100"/>
              <a:buFont typeface="Arial"/>
              <a:buNone/>
            </a:pPr>
            <a:r>
              <a:rPr lang="en"/>
              <a:t>All of these executive functioning skills work together to support self-organization, information management, time management and materials management. </a:t>
            </a:r>
            <a:endParaRPr/>
          </a:p>
          <a:p>
            <a:pPr indent="0" lvl="0" marL="0" rtl="0" algn="l">
              <a:spcBef>
                <a:spcPts val="1600"/>
              </a:spcBef>
              <a:spcAft>
                <a:spcPts val="0"/>
              </a:spcAft>
              <a:buNone/>
            </a:pPr>
            <a:r>
              <a:t/>
            </a:r>
            <a:endParaRPr sz="1400"/>
          </a:p>
          <a:p>
            <a:pPr indent="0" lvl="0" marL="0" rtl="0" algn="l">
              <a:spcBef>
                <a:spcPts val="160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pic>
        <p:nvPicPr>
          <p:cNvPr id="91" name="Google Shape;91;p19"/>
          <p:cNvPicPr preferRelativeResize="0"/>
          <p:nvPr/>
        </p:nvPicPr>
        <p:blipFill>
          <a:blip r:embed="rId3">
            <a:alphaModFix/>
          </a:blip>
          <a:stretch>
            <a:fillRect/>
          </a:stretch>
        </p:blipFill>
        <p:spPr>
          <a:xfrm>
            <a:off x="2539697" y="0"/>
            <a:ext cx="3430556"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Image result for Classroom" id="98" name="Google Shape;98;p20"/>
          <p:cNvPicPr preferRelativeResize="0"/>
          <p:nvPr/>
        </p:nvPicPr>
        <p:blipFill>
          <a:blip r:embed="rId3">
            <a:alphaModFix/>
          </a:blip>
          <a:stretch>
            <a:fillRect/>
          </a:stretch>
        </p:blipFill>
        <p:spPr>
          <a:xfrm>
            <a:off x="152400" y="152400"/>
            <a:ext cx="8453125" cy="4556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21"/>
          <p:cNvSpPr txBox="1"/>
          <p:nvPr>
            <p:ph type="title"/>
          </p:nvPr>
        </p:nvSpPr>
        <p:spPr>
          <a:xfrm>
            <a:off x="311700" y="167975"/>
            <a:ext cx="8520600" cy="94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What might Executive Function difficulties look like in the classroom or in school?</a:t>
            </a:r>
            <a:endParaRPr sz="2600"/>
          </a:p>
        </p:txBody>
      </p:sp>
      <p:graphicFrame>
        <p:nvGraphicFramePr>
          <p:cNvPr id="104" name="Google Shape;104;p21"/>
          <p:cNvGraphicFramePr/>
          <p:nvPr/>
        </p:nvGraphicFramePr>
        <p:xfrm>
          <a:off x="533250" y="1212000"/>
          <a:ext cx="3000000" cy="3000000"/>
        </p:xfrm>
        <a:graphic>
          <a:graphicData uri="http://schemas.openxmlformats.org/drawingml/2006/table">
            <a:tbl>
              <a:tblPr>
                <a:noFill/>
                <a:tableStyleId>{3F4726CE-F2CC-48BA-8858-91A1C45E0873}</a:tableStyleId>
              </a:tblPr>
              <a:tblGrid>
                <a:gridCol w="4464275"/>
                <a:gridCol w="3763425"/>
              </a:tblGrid>
              <a:tr h="381000">
                <a:tc>
                  <a:txBody>
                    <a:bodyPr>
                      <a:noAutofit/>
                    </a:bodyPr>
                    <a:lstStyle/>
                    <a:p>
                      <a:pPr indent="0" lvl="0" marL="0" rtl="0" algn="ctr">
                        <a:spcBef>
                          <a:spcPts val="0"/>
                        </a:spcBef>
                        <a:spcAft>
                          <a:spcPts val="0"/>
                        </a:spcAft>
                        <a:buNone/>
                      </a:pPr>
                      <a:r>
                        <a:rPr b="1" lang="en"/>
                        <a:t>Observation</a:t>
                      </a:r>
                      <a:endParaRPr b="1"/>
                    </a:p>
                  </a:txBody>
                  <a:tcPr marT="91425" marB="91425" marR="91425" marL="91425"/>
                </a:tc>
                <a:tc>
                  <a:txBody>
                    <a:bodyPr>
                      <a:noAutofit/>
                    </a:bodyPr>
                    <a:lstStyle/>
                    <a:p>
                      <a:pPr indent="0" lvl="0" marL="0" rtl="0" algn="ctr">
                        <a:spcBef>
                          <a:spcPts val="0"/>
                        </a:spcBef>
                        <a:spcAft>
                          <a:spcPts val="0"/>
                        </a:spcAft>
                        <a:buNone/>
                      </a:pPr>
                      <a:r>
                        <a:rPr b="1" lang="en"/>
                        <a:t>Area of Difficulty</a:t>
                      </a:r>
                      <a:endParaRPr b="1"/>
                    </a:p>
                  </a:txBody>
                  <a:tcPr marT="91425" marB="91425" marR="91425" marL="91425"/>
                </a:tc>
              </a:tr>
              <a:tr h="381000">
                <a:tc>
                  <a:txBody>
                    <a:bodyPr>
                      <a:noAutofit/>
                    </a:bodyPr>
                    <a:lstStyle/>
                    <a:p>
                      <a:pPr indent="0" lvl="0" marL="0" rtl="0" algn="l">
                        <a:spcBef>
                          <a:spcPts val="0"/>
                        </a:spcBef>
                        <a:spcAft>
                          <a:spcPts val="0"/>
                        </a:spcAft>
                        <a:buClr>
                          <a:schemeClr val="dk1"/>
                        </a:buClr>
                        <a:buSzPts val="1100"/>
                        <a:buFont typeface="Arial"/>
                        <a:buNone/>
                      </a:pPr>
                      <a:r>
                        <a:rPr lang="en">
                          <a:solidFill>
                            <a:schemeClr val="dk1"/>
                          </a:solidFill>
                        </a:rPr>
                        <a:t>Messy desk, binder, backpack, locker</a:t>
                      </a:r>
                      <a:endParaRPr/>
                    </a:p>
                  </a:txBody>
                  <a:tcPr marT="91425" marB="91425" marR="91425" marL="91425"/>
                </a:tc>
                <a:tc>
                  <a:txBody>
                    <a:bodyPr>
                      <a:noAutofit/>
                    </a:bodyPr>
                    <a:lstStyle/>
                    <a:p>
                      <a:pPr indent="0" lvl="0" marL="0" rtl="0" algn="l">
                        <a:spcBef>
                          <a:spcPts val="0"/>
                        </a:spcBef>
                        <a:spcAft>
                          <a:spcPts val="0"/>
                        </a:spcAft>
                        <a:buNone/>
                      </a:pPr>
                      <a:r>
                        <a:rPr lang="en"/>
                        <a:t>Organizing and planning</a:t>
                      </a:r>
                      <a:endParaRPr/>
                    </a:p>
                  </a:txBody>
                  <a:tcPr marT="91425" marB="91425" marR="91425" marL="91425"/>
                </a:tc>
              </a:tr>
              <a:tr h="381000">
                <a:tc>
                  <a:txBody>
                    <a:bodyPr>
                      <a:noAutofit/>
                    </a:bodyPr>
                    <a:lstStyle/>
                    <a:p>
                      <a:pPr indent="0" lvl="0" marL="0" rtl="0" algn="l">
                        <a:spcBef>
                          <a:spcPts val="0"/>
                        </a:spcBef>
                        <a:spcAft>
                          <a:spcPts val="0"/>
                        </a:spcAft>
                        <a:buNone/>
                      </a:pPr>
                      <a:r>
                        <a:rPr lang="en"/>
                        <a:t>Missing/late assignments</a:t>
                      </a:r>
                      <a:endParaRPr/>
                    </a:p>
                  </a:txBody>
                  <a:tcPr marT="91425" marB="91425" marR="91425" marL="91425"/>
                </a:tc>
                <a:tc>
                  <a:txBody>
                    <a:bodyPr>
                      <a:noAutofit/>
                    </a:bodyPr>
                    <a:lstStyle/>
                    <a:p>
                      <a:pPr indent="0" lvl="0" marL="0" rtl="0" algn="l">
                        <a:spcBef>
                          <a:spcPts val="0"/>
                        </a:spcBef>
                        <a:spcAft>
                          <a:spcPts val="0"/>
                        </a:spcAft>
                        <a:buNone/>
                      </a:pPr>
                      <a:r>
                        <a:rPr lang="en"/>
                        <a:t>Time management, initiating  activity, working memory</a:t>
                      </a:r>
                      <a:endParaRPr/>
                    </a:p>
                  </a:txBody>
                  <a:tcPr marT="91425" marB="91425" marR="91425" marL="91425"/>
                </a:tc>
              </a:tr>
              <a:tr h="381000">
                <a:tc>
                  <a:txBody>
                    <a:bodyPr>
                      <a:noAutofit/>
                    </a:bodyPr>
                    <a:lstStyle/>
                    <a:p>
                      <a:pPr indent="0" lvl="0" marL="0" rtl="0" algn="l">
                        <a:spcBef>
                          <a:spcPts val="0"/>
                        </a:spcBef>
                        <a:spcAft>
                          <a:spcPts val="0"/>
                        </a:spcAft>
                        <a:buNone/>
                      </a:pPr>
                      <a:r>
                        <a:rPr lang="en"/>
                        <a:t>Assignments not written in the agenda or has no calendar/agenda</a:t>
                      </a:r>
                      <a:endParaRPr/>
                    </a:p>
                  </a:txBody>
                  <a:tcPr marT="91425" marB="91425" marR="91425" marL="91425"/>
                </a:tc>
                <a:tc>
                  <a:txBody>
                    <a:bodyPr>
                      <a:noAutofit/>
                    </a:bodyPr>
                    <a:lstStyle/>
                    <a:p>
                      <a:pPr indent="0" lvl="0" marL="0" rtl="0" algn="l">
                        <a:spcBef>
                          <a:spcPts val="0"/>
                        </a:spcBef>
                        <a:spcAft>
                          <a:spcPts val="0"/>
                        </a:spcAft>
                        <a:buNone/>
                      </a:pPr>
                      <a:r>
                        <a:rPr lang="en"/>
                        <a:t>Organizing and planning, initiating, time management</a:t>
                      </a:r>
                      <a:endParaRPr/>
                    </a:p>
                  </a:txBody>
                  <a:tcPr marT="91425" marB="91425" marR="91425" marL="91425"/>
                </a:tc>
              </a:tr>
              <a:tr h="381000">
                <a:tc>
                  <a:txBody>
                    <a:bodyPr>
                      <a:noAutofit/>
                    </a:bodyPr>
                    <a:lstStyle/>
                    <a:p>
                      <a:pPr indent="0" lvl="0" marL="0" rtl="0" algn="l">
                        <a:spcBef>
                          <a:spcPts val="0"/>
                        </a:spcBef>
                        <a:spcAft>
                          <a:spcPts val="0"/>
                        </a:spcAft>
                        <a:buNone/>
                      </a:pPr>
                      <a:r>
                        <a:rPr lang="en"/>
                        <a:t>Behavior problems, difficulty recognizing </a:t>
                      </a:r>
                      <a:r>
                        <a:rPr lang="en"/>
                        <a:t>others</a:t>
                      </a:r>
                      <a:r>
                        <a:rPr lang="en"/>
                        <a:t> feelings &amp; ideas are equally important.</a:t>
                      </a:r>
                      <a:endParaRPr/>
                    </a:p>
                  </a:txBody>
                  <a:tcPr marT="91425" marB="91425" marR="91425" marL="91425"/>
                </a:tc>
                <a:tc>
                  <a:txBody>
                    <a:bodyPr>
                      <a:noAutofit/>
                    </a:bodyPr>
                    <a:lstStyle/>
                    <a:p>
                      <a:pPr indent="0" lvl="0" marL="0" rtl="0" algn="l">
                        <a:spcBef>
                          <a:spcPts val="0"/>
                        </a:spcBef>
                        <a:spcAft>
                          <a:spcPts val="0"/>
                        </a:spcAft>
                        <a:buNone/>
                      </a:pPr>
                      <a:r>
                        <a:rPr lang="en"/>
                        <a:t>S</a:t>
                      </a:r>
                      <a:r>
                        <a:rPr lang="en"/>
                        <a:t>elf-regulation, emotional control, lack of insight/overestimate ability</a:t>
                      </a:r>
                      <a:endParaRPr/>
                    </a:p>
                  </a:txBody>
                  <a:tcPr marT="91425" marB="91425" marR="91425" marL="91425"/>
                </a:tc>
              </a:tr>
              <a:tr h="381000">
                <a:tc>
                  <a:txBody>
                    <a:bodyPr>
                      <a:noAutofit/>
                    </a:bodyPr>
                    <a:lstStyle/>
                    <a:p>
                      <a:pPr indent="0" lvl="0" marL="0" rtl="0" algn="l">
                        <a:spcBef>
                          <a:spcPts val="0"/>
                        </a:spcBef>
                        <a:spcAft>
                          <a:spcPts val="0"/>
                        </a:spcAft>
                        <a:buNone/>
                      </a:pPr>
                      <a:r>
                        <a:rPr lang="en"/>
                        <a:t>Not able to break down long term assignments, plan how written information fits on a page</a:t>
                      </a:r>
                      <a:endParaRPr/>
                    </a:p>
                  </a:txBody>
                  <a:tcPr marT="91425" marB="91425" marR="91425" marL="91425"/>
                </a:tc>
                <a:tc>
                  <a:txBody>
                    <a:bodyPr>
                      <a:noAutofit/>
                    </a:bodyPr>
                    <a:lstStyle/>
                    <a:p>
                      <a:pPr indent="0" lvl="0" marL="0" rtl="0" algn="l">
                        <a:spcBef>
                          <a:spcPts val="0"/>
                        </a:spcBef>
                        <a:spcAft>
                          <a:spcPts val="0"/>
                        </a:spcAft>
                        <a:buNone/>
                      </a:pPr>
                      <a:r>
                        <a:rPr lang="en"/>
                        <a:t>Planning and organization</a:t>
                      </a:r>
                      <a:endParaRPr/>
                    </a:p>
                  </a:txBody>
                  <a:tcPr marT="91425" marB="91425" marR="91425" marL="91425"/>
                </a:tc>
              </a:tr>
              <a:tr h="381000">
                <a:tc>
                  <a:txBody>
                    <a:bodyPr>
                      <a:noAutofit/>
                    </a:bodyPr>
                    <a:lstStyle/>
                    <a:p>
                      <a:pPr indent="0" lvl="0" marL="0" rtl="0" algn="l">
                        <a:spcBef>
                          <a:spcPts val="0"/>
                        </a:spcBef>
                        <a:spcAft>
                          <a:spcPts val="0"/>
                        </a:spcAft>
                        <a:buNone/>
                      </a:pPr>
                      <a:r>
                        <a:rPr lang="en"/>
                        <a:t>Off task, difficulty switching from one task to another, poor retrieval and use of ideas when writing</a:t>
                      </a:r>
                      <a:endParaRPr/>
                    </a:p>
                  </a:txBody>
                  <a:tcPr marT="91425" marB="91425" marR="91425" marL="91425"/>
                </a:tc>
                <a:tc>
                  <a:txBody>
                    <a:bodyPr>
                      <a:noAutofit/>
                    </a:bodyPr>
                    <a:lstStyle/>
                    <a:p>
                      <a:pPr indent="0" lvl="0" marL="0" rtl="0" algn="l">
                        <a:spcBef>
                          <a:spcPts val="0"/>
                        </a:spcBef>
                        <a:spcAft>
                          <a:spcPts val="0"/>
                        </a:spcAft>
                        <a:buNone/>
                      </a:pPr>
                      <a:r>
                        <a:rPr lang="en"/>
                        <a:t>Shifting focus and attention, working memory</a:t>
                      </a:r>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